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410" r:id="rId2"/>
    <p:sldId id="423" r:id="rId3"/>
    <p:sldId id="424" r:id="rId4"/>
    <p:sldId id="413" r:id="rId5"/>
    <p:sldId id="414" r:id="rId6"/>
    <p:sldId id="415" r:id="rId7"/>
    <p:sldId id="416" r:id="rId8"/>
    <p:sldId id="426" r:id="rId9"/>
    <p:sldId id="417" r:id="rId10"/>
    <p:sldId id="418" r:id="rId11"/>
    <p:sldId id="427" r:id="rId12"/>
    <p:sldId id="419" r:id="rId13"/>
    <p:sldId id="420" r:id="rId14"/>
    <p:sldId id="428" r:id="rId15"/>
    <p:sldId id="422" r:id="rId16"/>
    <p:sldId id="430"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用户" initials="W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BC96"/>
    <a:srgbClr val="C45836"/>
    <a:srgbClr val="D47D62"/>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5" autoAdjust="0"/>
    <p:restoredTop sz="94660"/>
  </p:normalViewPr>
  <p:slideViewPr>
    <p:cSldViewPr snapToGrid="0">
      <p:cViewPr varScale="1">
        <p:scale>
          <a:sx n="116" d="100"/>
          <a:sy n="116" d="100"/>
        </p:scale>
        <p:origin x="462" y="108"/>
      </p:cViewPr>
      <p:guideLst>
        <p:guide orient="horz" pos="2159"/>
        <p:guide pos="382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14327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2989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3464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0248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21011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95152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2021/1/4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2021/1/4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defRPr u="none" strike="noStrike" kern="1200" cap="none" spc="150" normalizeH="0" baseline="0">
                <a:uFillTx/>
              </a:defRPr>
            </a:lvl1pPr>
            <a:lvl2pPr marL="685800" indent="-228600" defTabSz="914400" eaLnBrk="1" fontAlgn="auto" latinLnBrk="0" hangingPunct="1">
              <a:lnSpc>
                <a:spcPct val="120000"/>
              </a:lnSpc>
              <a:tabLst>
                <a:tab pos="1609725" algn="l"/>
                <a:tab pos="1609725" algn="l"/>
                <a:tab pos="1609725" algn="l"/>
                <a:tab pos="1609725" algn="l"/>
              </a:tabLst>
              <a:defRPr u="none" strike="noStrike" kern="1200" cap="none" spc="150" normalizeH="0" baseline="0">
                <a:uFillTx/>
              </a:defRPr>
            </a:lvl2pPr>
            <a:lvl3pPr marL="1143000" indent="-228600" eaLnBrk="1" fontAlgn="auto" latinLnBrk="0" hangingPunct="1">
              <a:lnSpc>
                <a:spcPct val="120000"/>
              </a:lnSpc>
              <a:defRPr u="none" strike="noStrike" kern="1200" cap="none" spc="150" normalizeH="0" baseline="0">
                <a:uFillTx/>
              </a:defRPr>
            </a:lvl3pPr>
            <a:lvl4pPr marL="1600200" indent="-228600" eaLnBrk="1" fontAlgn="auto" latinLnBrk="0" hangingPunct="1">
              <a:lnSpc>
                <a:spcPct val="120000"/>
              </a:lnSpc>
              <a:defRPr u="none" strike="noStrike" kern="1200" cap="none" spc="150" normalizeH="0" baseline="0">
                <a:uFillTx/>
              </a:defRPr>
            </a:lvl4pPr>
            <a:lvl5pPr marL="2057400" indent="-228600" eaLnBrk="1" fontAlgn="auto" latinLnBrk="0" hangingPunct="1">
              <a:lnSpc>
                <a:spcPct val="120000"/>
              </a:lnSpc>
              <a:defRPr u="none" strike="noStrike" kern="1200" cap="none" spc="150" normalizeH="0" baseline="0">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2021/1/4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defRPr kumimoji="0" lang="zh-CN" altLang="en-US" sz="18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tabLst>
                <a:tab pos="1609725" algn="l"/>
              </a:tabLs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uFillTx/>
                <a:latin typeface="Arial" panose="020B0604020202020204" pitchFamily="34" charset="0"/>
                <a:ea typeface="微软雅黑" panose="020B0503020204020204" pitchFamily="34" charset="-122"/>
                <a:cs typeface="+mn-cs"/>
                <a:sym typeface="+mn-ea"/>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tabLst>
                <a:tab pos="1609725" algn="l"/>
              </a:tabLs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defRPr sz="1600" u="none" strike="noStrike" kern="1200" cap="none" spc="150" normalizeH="0" baseline="0">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tabLst>
                <a:tab pos="1609725" algn="l"/>
                <a:tab pos="1609725" algn="l"/>
                <a:tab pos="1609725" algn="l"/>
                <a:tab pos="1609725" algn="l"/>
              </a:tabLst>
              <a:defRPr sz="1600" u="none" strike="noStrike" kern="1200" cap="none" spc="150" normalizeH="0" baseline="0">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defRPr sz="1600" u="none" strike="noStrike" kern="1200" cap="none" spc="150" normalizeH="0" baseline="0">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defRPr sz="1400" u="none" strike="noStrike" kern="1200" cap="none" spc="150" normalizeH="0" baseline="0">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2021/1/4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tabLst>
                <a:tab pos="1609725" algn="l"/>
              </a:tabLs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None/>
              <a:defRPr kumimoji="0" lang="zh-CN" altLang="en-US" sz="2000" b="1" i="0" u="none" strike="noStrike" kern="1200" cap="none" spc="200" normalizeH="0" baseline="0" noProof="1" dirty="0">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tabLst>
                <a:tab pos="1609725" algn="l"/>
              </a:tabLs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2021/1/4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2021/1/4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2021/1/4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defRPr u="none" strike="noStrike" kern="1200" cap="none" spc="150" normalizeH="0" baseline="0">
                <a:uFillTx/>
              </a:defRPr>
            </a:lvl1pPr>
            <a:lvl2pPr marL="685800" indent="-228600" defTabSz="914400" eaLnBrk="1" fontAlgn="auto" latinLnBrk="0" hangingPunct="1">
              <a:lnSpc>
                <a:spcPct val="120000"/>
              </a:lnSpc>
              <a:spcAft>
                <a:spcPts val="600"/>
              </a:spcAft>
              <a:tabLst>
                <a:tab pos="1609725" algn="l"/>
                <a:tab pos="1609725" algn="l"/>
                <a:tab pos="1609725" algn="l"/>
                <a:tab pos="1609725" algn="l"/>
              </a:tabLst>
              <a:defRPr u="none" strike="noStrike" kern="1200" cap="none" spc="150" normalizeH="0" baseline="0">
                <a:uFillTx/>
              </a:defRPr>
            </a:lvl2pPr>
            <a:lvl3pPr marL="1143000" indent="-228600" eaLnBrk="1" fontAlgn="auto" latinLnBrk="0" hangingPunct="1">
              <a:lnSpc>
                <a:spcPct val="120000"/>
              </a:lnSpc>
              <a:spcAft>
                <a:spcPts val="600"/>
              </a:spcAft>
              <a:defRPr u="none" strike="noStrike" kern="1200" cap="none" spc="150" normalizeH="0" baseline="0">
                <a:uFillTx/>
              </a:defRPr>
            </a:lvl3pPr>
            <a:lvl4pPr marL="1600200" indent="-228600" eaLnBrk="1" fontAlgn="auto" latinLnBrk="0" hangingPunct="1">
              <a:lnSpc>
                <a:spcPct val="120000"/>
              </a:lnSpc>
              <a:spcAft>
                <a:spcPts val="300"/>
              </a:spcAft>
              <a:defRPr u="none" strike="noStrike" kern="1200" cap="none" spc="150" normalizeH="0" baseline="0">
                <a:uFillTx/>
              </a:defRPr>
            </a:lvl4pPr>
            <a:lvl5pPr marL="2057400" indent="-228600" eaLnBrk="1" fontAlgn="auto" latinLnBrk="0" hangingPunct="1">
              <a:lnSpc>
                <a:spcPct val="120000"/>
              </a:lnSpc>
              <a:spcAft>
                <a:spcPts val="300"/>
              </a:spcAft>
              <a:defRPr u="none" strike="noStrike" kern="1200" cap="none" spc="150" normalizeH="0" baseline="0">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2021/1/4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65.xml"/><Relationship Id="rId7" Type="http://schemas.openxmlformats.org/officeDocument/2006/relationships/image" Target="../media/image3.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每日故宫V2.0 (3)"/>
          <p:cNvPicPr>
            <a:picLocks noChangeAspect="1"/>
          </p:cNvPicPr>
          <p:nvPr/>
        </p:nvPicPr>
        <p:blipFill>
          <a:blip r:embed="rId3"/>
          <a:srcRect r="7453" b="6891"/>
          <a:stretch>
            <a:fillRect/>
          </a:stretch>
        </p:blipFill>
        <p:spPr>
          <a:xfrm>
            <a:off x="-1905" y="-38735"/>
            <a:ext cx="12226925" cy="6920230"/>
          </a:xfrm>
          <a:prstGeom prst="rect">
            <a:avLst/>
          </a:prstGeom>
        </p:spPr>
      </p:pic>
      <p:sp>
        <p:nvSpPr>
          <p:cNvPr id="6" name="文本框 5"/>
          <p:cNvSpPr txBox="1"/>
          <p:nvPr/>
        </p:nvSpPr>
        <p:spPr>
          <a:xfrm>
            <a:off x="6539230" y="3856990"/>
            <a:ext cx="3995420" cy="1198880"/>
          </a:xfrm>
          <a:prstGeom prst="rect">
            <a:avLst/>
          </a:prstGeom>
          <a:noFill/>
        </p:spPr>
        <p:txBody>
          <a:bodyPr wrap="square" rtlCol="0">
            <a:spAutoFit/>
          </a:bodyPr>
          <a:lstStyle/>
          <a:p>
            <a:r>
              <a:rPr lang="zh-CN" altLang="en-US" sz="7200" b="1">
                <a:solidFill>
                  <a:schemeClr val="bg1"/>
                </a:solidFill>
                <a:latin typeface="TypeLand 康熙字典體試用版" charset="-120"/>
                <a:ea typeface="TypeLand 康熙字典體試用版" charset="-120"/>
                <a:cs typeface="文悦古典明朝体 (非商业使用) W5" charset="-122"/>
              </a:rPr>
              <a:t>故宫笔记</a:t>
            </a:r>
            <a:endParaRPr lang="zh-CN" sz="7200" b="1">
              <a:solidFill>
                <a:schemeClr val="bg1"/>
              </a:solidFill>
              <a:latin typeface="TypeLand 康熙字典體試用版" charset="-120"/>
              <a:ea typeface="宋体" panose="02010600030101010101" pitchFamily="2" charset="-122"/>
              <a:cs typeface="文悦古典明朝体 (非商业使用) W5" charset="-122"/>
            </a:endParaRPr>
          </a:p>
        </p:txBody>
      </p:sp>
      <p:sp>
        <p:nvSpPr>
          <p:cNvPr id="7" name="文本框 6"/>
          <p:cNvSpPr txBox="1"/>
          <p:nvPr/>
        </p:nvSpPr>
        <p:spPr>
          <a:xfrm>
            <a:off x="10734040" y="4027170"/>
            <a:ext cx="411480" cy="645160"/>
          </a:xfrm>
          <a:prstGeom prst="rect">
            <a:avLst/>
          </a:prstGeom>
          <a:noFill/>
        </p:spPr>
        <p:txBody>
          <a:bodyPr wrap="square" rtlCol="0">
            <a:spAutoFit/>
          </a:bodyPr>
          <a:lstStyle/>
          <a:p>
            <a:r>
              <a:rPr lang="zh-CN" altLang="en-US">
                <a:solidFill>
                  <a:schemeClr val="bg1"/>
                </a:solidFill>
                <a:latin typeface="TypeLand 康熙字典體試用版" charset="-120"/>
                <a:ea typeface="TypeLand 康熙字典體試用版" charset="-120"/>
              </a:rPr>
              <a:t>陈</a:t>
            </a:r>
          </a:p>
          <a:p>
            <a:r>
              <a:rPr lang="zh-CN" altLang="en-US">
                <a:solidFill>
                  <a:schemeClr val="bg1"/>
                </a:solidFill>
                <a:latin typeface="TypeLand 康熙字典體試用版" charset="-120"/>
                <a:ea typeface="TypeLand 康熙字典體試用版" charset="-120"/>
              </a:rPr>
              <a:t>晨</a:t>
            </a:r>
          </a:p>
        </p:txBody>
      </p:sp>
      <p:sp>
        <p:nvSpPr>
          <p:cNvPr id="2" name="矩形 1"/>
          <p:cNvSpPr/>
          <p:nvPr/>
        </p:nvSpPr>
        <p:spPr>
          <a:xfrm>
            <a:off x="-3175" y="2607310"/>
            <a:ext cx="12216765" cy="42741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3200" b="1">
              <a:solidFill>
                <a:srgbClr val="DDBC96"/>
              </a:solidFill>
              <a:sym typeface="+mn-ea"/>
            </a:endParaRPr>
          </a:p>
        </p:txBody>
      </p:sp>
      <p:sp>
        <p:nvSpPr>
          <p:cNvPr id="9" name="矩形 8"/>
          <p:cNvSpPr/>
          <p:nvPr/>
        </p:nvSpPr>
        <p:spPr>
          <a:xfrm>
            <a:off x="7964805" y="3333115"/>
            <a:ext cx="3478530" cy="1814195"/>
          </a:xfrm>
          <a:prstGeom prst="rect">
            <a:avLst/>
          </a:prstGeom>
          <a:noFill/>
          <a:ln>
            <a:solidFill>
              <a:srgbClr val="DDBC9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b="1">
              <a:solidFill>
                <a:srgbClr val="DDBC96"/>
              </a:solidFill>
            </a:endParaRPr>
          </a:p>
          <a:p>
            <a:pPr algn="ctr"/>
            <a:endParaRPr lang="zh-CN" altLang="en-US" sz="3200" b="1">
              <a:solidFill>
                <a:srgbClr val="DDBC96"/>
              </a:solidFill>
            </a:endParaRPr>
          </a:p>
        </p:txBody>
      </p:sp>
      <p:sp>
        <p:nvSpPr>
          <p:cNvPr id="10" name="文本框 9"/>
          <p:cNvSpPr txBox="1"/>
          <p:nvPr/>
        </p:nvSpPr>
        <p:spPr>
          <a:xfrm>
            <a:off x="7964805" y="4570095"/>
            <a:ext cx="3414395" cy="521970"/>
          </a:xfrm>
          <a:prstGeom prst="rect">
            <a:avLst/>
          </a:prstGeom>
          <a:noFill/>
        </p:spPr>
        <p:txBody>
          <a:bodyPr wrap="square" rtlCol="0" anchor="t">
            <a:spAutoFit/>
          </a:bodyPr>
          <a:lstStyle/>
          <a:p>
            <a:pPr lvl="0" algn="ctr" defTabSz="914400">
              <a:defRPr/>
            </a:pPr>
            <a:r>
              <a:rPr kumimoji="1" lang="en-US" altLang="en-US" sz="2800" b="1" dirty="0">
                <a:solidFill>
                  <a:srgbClr val="DDBC96"/>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CHINESE BRIDGE</a:t>
            </a:r>
          </a:p>
        </p:txBody>
      </p:sp>
      <p:sp>
        <p:nvSpPr>
          <p:cNvPr id="12" name="文本框 11"/>
          <p:cNvSpPr txBox="1"/>
          <p:nvPr/>
        </p:nvSpPr>
        <p:spPr>
          <a:xfrm>
            <a:off x="8121015" y="3333115"/>
            <a:ext cx="3249295" cy="1291590"/>
          </a:xfrm>
          <a:prstGeom prst="rect">
            <a:avLst/>
          </a:prstGeom>
          <a:noFill/>
        </p:spPr>
        <p:txBody>
          <a:bodyPr wrap="square" rtlCol="0" anchor="t">
            <a:spAutoFit/>
          </a:bodyPr>
          <a:lstStyle/>
          <a:p>
            <a:r>
              <a:rPr lang="zh-CN" altLang="en-US" sz="7800" b="1">
                <a:solidFill>
                  <a:srgbClr val="DDBC96"/>
                </a:solidFill>
                <a:sym typeface="+mn-ea"/>
              </a:rPr>
              <a:t>汉语桥</a:t>
            </a:r>
          </a:p>
        </p:txBody>
      </p:sp>
      <p:sp>
        <p:nvSpPr>
          <p:cNvPr id="13" name="矩形 12"/>
          <p:cNvSpPr/>
          <p:nvPr/>
        </p:nvSpPr>
        <p:spPr>
          <a:xfrm>
            <a:off x="7964170" y="5147310"/>
            <a:ext cx="3479165" cy="910590"/>
          </a:xfrm>
          <a:prstGeom prst="rect">
            <a:avLst/>
          </a:prstGeom>
          <a:solidFill>
            <a:srgbClr val="DDBC96"/>
          </a:solidFill>
          <a:ln>
            <a:solidFill>
              <a:srgbClr val="DD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8099743" y="5688965"/>
            <a:ext cx="3166110" cy="306705"/>
          </a:xfrm>
          <a:prstGeom prst="rect">
            <a:avLst/>
          </a:prstGeom>
          <a:noFill/>
        </p:spPr>
        <p:txBody>
          <a:bodyPr wrap="none" rtlCol="0" anchor="t">
            <a:spAutoFit/>
          </a:bodyPr>
          <a:lstStyle/>
          <a:p>
            <a:pPr lvl="0" algn="ctr" defTabSz="914400">
              <a:defRPr/>
            </a:pPr>
            <a:r>
              <a:rPr kumimoji="1" lang="en-US" altLang="en-US" sz="1400" b="1" dirty="0">
                <a:solidFill>
                  <a:srgbClr val="C45836"/>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online program enrollment guide</a:t>
            </a:r>
          </a:p>
        </p:txBody>
      </p:sp>
      <p:sp>
        <p:nvSpPr>
          <p:cNvPr id="8" name="文本框 7"/>
          <p:cNvSpPr txBox="1"/>
          <p:nvPr/>
        </p:nvSpPr>
        <p:spPr>
          <a:xfrm>
            <a:off x="8007985" y="5190490"/>
            <a:ext cx="3350260" cy="55308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000" b="1">
                <a:solidFill>
                  <a:srgbClr val="C45836"/>
                </a:solidFill>
                <a:sym typeface="+mn-ea"/>
              </a:rPr>
              <a:t>线上项目招生简章</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grayscl/>
          </a:blip>
          <a:stretch>
            <a:fillRect/>
          </a:stretch>
        </p:blipFill>
        <p:spPr>
          <a:xfrm>
            <a:off x="645795" y="788035"/>
            <a:ext cx="10900410" cy="2319655"/>
          </a:xfrm>
          <a:prstGeom prst="rect">
            <a:avLst/>
          </a:prstGeom>
        </p:spPr>
      </p:pic>
      <p:sp>
        <p:nvSpPr>
          <p:cNvPr id="4" name="矩形 3"/>
          <p:cNvSpPr/>
          <p:nvPr/>
        </p:nvSpPr>
        <p:spPr>
          <a:xfrm>
            <a:off x="645795" y="3258185"/>
            <a:ext cx="10900410" cy="2825115"/>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37845" y="3512185"/>
            <a:ext cx="3876675" cy="2306955"/>
          </a:xfrm>
          <a:prstGeom prst="rect">
            <a:avLst/>
          </a:prstGeom>
          <a:noFill/>
        </p:spPr>
        <p:txBody>
          <a:bodyPr wrap="square" rtlCol="0" anchor="t">
            <a:spAutoFit/>
          </a:bodyPr>
          <a:lstStyle/>
          <a:p>
            <a:pPr lvl="1">
              <a:lnSpc>
                <a:spcPct val="150000"/>
              </a:lnSpc>
            </a:pPr>
            <a:r>
              <a:rPr lang="zh-CN" altLang="en-US" sz="1200" b="1" noProof="0" dirty="0">
                <a:ln>
                  <a:noFill/>
                </a:ln>
                <a:solidFill>
                  <a:srgbClr val="DDBC96"/>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学校坚持走国际化办学之路，积极服务“一带一路”倡议，与世界30多个国家的220余所大学和教育机构建立了友好合作关系。学校接收“中国政府奖学金”、“孔子学院奖学金”、“天津市政府奖学金”外国留学生，设有“天津外国语大学来华留学生新生奖学金”，每年接收来自世界60多个国家的近2000名长短期留学生来校攻读本科、硕士、博士学位或者短期研修。</a:t>
            </a:r>
          </a:p>
        </p:txBody>
      </p:sp>
      <p:sp>
        <p:nvSpPr>
          <p:cNvPr id="6" name="文本框 5"/>
          <p:cNvSpPr txBox="1"/>
          <p:nvPr/>
        </p:nvSpPr>
        <p:spPr>
          <a:xfrm>
            <a:off x="5969635" y="3517265"/>
            <a:ext cx="5240020" cy="2123658"/>
          </a:xfrm>
          <a:prstGeom prst="rect">
            <a:avLst/>
          </a:prstGeom>
          <a:noFill/>
        </p:spPr>
        <p:txBody>
          <a:bodyPr wrap="square" rtlCol="0" anchor="t">
            <a:spAutoFit/>
          </a:bodyPr>
          <a:lstStyle/>
          <a:p>
            <a:pPr algn="l">
              <a:lnSpc>
                <a:spcPct val="100000"/>
              </a:lnSpc>
              <a:buClrTx/>
              <a:buSzTx/>
              <a:buNone/>
            </a:pPr>
            <a:r>
              <a:rPr lang="en-US" altLang="zh-CN" sz="1200" b="1" dirty="0">
                <a:solidFill>
                  <a:srgbClr val="DDBC96"/>
                </a:solidFill>
                <a:latin typeface="微软雅黑" panose="020B0503020204020204" pitchFamily="34" charset="-122"/>
                <a:ea typeface="微软雅黑" panose="020B0503020204020204" pitchFamily="34" charset="-122"/>
                <a:sym typeface="+mn-ea"/>
              </a:rPr>
              <a:t>TSFU adheres to the road of internationalization, actively serves the "Belt and Road" initiative, and has established friendly cooperative relations with more than 220 universities and educational institutions in more than 30 countries around the world. The school accepts students with "Chinese Government Scholarship", "Confucius Institute Scholarship", "Tianjin Municipal Government Scholarship“ and "Tianjin Foreign Studies University Freshman Scholarship“. Every year, TSFU accepts nearly 2,000 long-term and short-term international students  from more than 60 countries around the world to come study for undergraduate, masters, doctorate or short-term study programs. </a:t>
            </a:r>
            <a:endParaRPr lang="en-US" altLang="zh-CN" sz="1200" b="1" dirty="0">
              <a:solidFill>
                <a:srgbClr val="DDBC96"/>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每日故宫V2.0 (3)"/>
          <p:cNvPicPr>
            <a:picLocks noChangeAspect="1"/>
          </p:cNvPicPr>
          <p:nvPr/>
        </p:nvPicPr>
        <p:blipFill>
          <a:blip r:embed="rId2"/>
          <a:srcRect r="7453" b="6891"/>
          <a:stretch>
            <a:fillRect/>
          </a:stretch>
        </p:blipFill>
        <p:spPr>
          <a:xfrm>
            <a:off x="-28575" y="-38735"/>
            <a:ext cx="12226925" cy="6920230"/>
          </a:xfrm>
          <a:prstGeom prst="rect">
            <a:avLst/>
          </a:prstGeom>
        </p:spPr>
      </p:pic>
      <p:sp>
        <p:nvSpPr>
          <p:cNvPr id="2" name="矩形 1"/>
          <p:cNvSpPr/>
          <p:nvPr/>
        </p:nvSpPr>
        <p:spPr>
          <a:xfrm>
            <a:off x="-29845" y="2607310"/>
            <a:ext cx="12216765" cy="42741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a:latin typeface="微软雅黑" panose="020B0503020204020204" pitchFamily="34" charset="-122"/>
              <a:ea typeface="微软雅黑" panose="020B0503020204020204" pitchFamily="34" charset="-122"/>
            </a:endParaRPr>
          </a:p>
        </p:txBody>
      </p:sp>
      <p:sp>
        <p:nvSpPr>
          <p:cNvPr id="8" name="矩形 7"/>
          <p:cNvSpPr/>
          <p:nvPr/>
        </p:nvSpPr>
        <p:spPr>
          <a:xfrm>
            <a:off x="742315" y="3470275"/>
            <a:ext cx="2591435" cy="1016635"/>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课程设置</a:t>
            </a:r>
          </a:p>
        </p:txBody>
      </p:sp>
      <p:sp>
        <p:nvSpPr>
          <p:cNvPr id="9" name="矩形 8"/>
          <p:cNvSpPr/>
          <p:nvPr/>
        </p:nvSpPr>
        <p:spPr>
          <a:xfrm>
            <a:off x="3471545" y="3470275"/>
            <a:ext cx="2591435" cy="1017270"/>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美丽外大</a:t>
            </a:r>
          </a:p>
        </p:txBody>
      </p:sp>
      <p:sp>
        <p:nvSpPr>
          <p:cNvPr id="10" name="矩形 9"/>
          <p:cNvSpPr/>
          <p:nvPr/>
        </p:nvSpPr>
        <p:spPr>
          <a:xfrm>
            <a:off x="6190615" y="3469640"/>
            <a:ext cx="2592070" cy="1017270"/>
          </a:xfrm>
          <a:prstGeom prst="rect">
            <a:avLst/>
          </a:prstGeom>
          <a:noFill/>
          <a:ln>
            <a:solidFill>
              <a:srgbClr val="DDBC96"/>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DBC96"/>
                </a:solidFill>
              </a:rPr>
              <a:t>师资队伍</a:t>
            </a:r>
          </a:p>
        </p:txBody>
      </p:sp>
      <p:sp>
        <p:nvSpPr>
          <p:cNvPr id="11" name="矩形 10"/>
          <p:cNvSpPr/>
          <p:nvPr/>
        </p:nvSpPr>
        <p:spPr>
          <a:xfrm>
            <a:off x="8911590" y="3470910"/>
            <a:ext cx="2592705" cy="1016635"/>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申请流程</a:t>
            </a:r>
          </a:p>
        </p:txBody>
      </p:sp>
      <p:sp>
        <p:nvSpPr>
          <p:cNvPr id="3" name="矩形 2"/>
          <p:cNvSpPr/>
          <p:nvPr/>
        </p:nvSpPr>
        <p:spPr>
          <a:xfrm>
            <a:off x="742315" y="4451350"/>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40155" y="4542155"/>
            <a:ext cx="1595120" cy="337185"/>
          </a:xfrm>
          <a:prstGeom prst="rect">
            <a:avLst/>
          </a:prstGeom>
          <a:noFill/>
        </p:spPr>
        <p:txBody>
          <a:bodyPr wrap="none" rtlCol="0" anchor="t">
            <a:spAutoFit/>
          </a:bodyPr>
          <a:lstStyle/>
          <a:p>
            <a:r>
              <a:rPr lang="en-US" sz="1600" b="1" dirty="0">
                <a:solidFill>
                  <a:srgbClr val="C45836"/>
                </a:solidFill>
                <a:latin typeface="微软雅黑" panose="020B0503020204020204" pitchFamily="34" charset="-122"/>
                <a:ea typeface="微软雅黑" panose="020B0503020204020204" pitchFamily="34" charset="-122"/>
                <a:sym typeface="+mn-ea"/>
              </a:rPr>
              <a:t>CURRICULUM</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16" name="矩形 15"/>
          <p:cNvSpPr/>
          <p:nvPr/>
        </p:nvSpPr>
        <p:spPr>
          <a:xfrm>
            <a:off x="3471545" y="4454525"/>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587751" y="4538980"/>
            <a:ext cx="2324752" cy="338554"/>
          </a:xfrm>
          <a:prstGeom prst="rect">
            <a:avLst/>
          </a:prstGeom>
          <a:noFill/>
        </p:spPr>
        <p:txBody>
          <a:bodyPr wrap="square" rtlCol="0" anchor="t">
            <a:spAutoFit/>
          </a:bodyPr>
          <a:lstStyle/>
          <a:p>
            <a:pPr algn="ctr"/>
            <a:r>
              <a:rPr lang="en-US" sz="1600" b="1" dirty="0">
                <a:solidFill>
                  <a:srgbClr val="C45836"/>
                </a:solidFill>
                <a:latin typeface="微软雅黑" panose="020B0503020204020204" pitchFamily="34" charset="-122"/>
                <a:ea typeface="微软雅黑" panose="020B0503020204020204" pitchFamily="34" charset="-122"/>
                <a:sym typeface="+mn-ea"/>
              </a:rPr>
              <a:t>BEAUTIFUL TFSU</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19" name="矩形 18"/>
          <p:cNvSpPr/>
          <p:nvPr/>
        </p:nvSpPr>
        <p:spPr>
          <a:xfrm>
            <a:off x="6190615" y="4454525"/>
            <a:ext cx="2591435" cy="512445"/>
          </a:xfrm>
          <a:prstGeom prst="rect">
            <a:avLst/>
          </a:prstGeom>
          <a:solidFill>
            <a:srgbClr val="DDBC96"/>
          </a:solidFill>
          <a:ln>
            <a:solidFill>
              <a:srgbClr val="DD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943090" y="4556760"/>
            <a:ext cx="1086485" cy="337185"/>
          </a:xfrm>
          <a:prstGeom prst="rect">
            <a:avLst/>
          </a:prstGeom>
          <a:noFill/>
        </p:spPr>
        <p:txBody>
          <a:bodyPr wrap="none" rtlCol="0" anchor="t">
            <a:spAutoFit/>
          </a:bodyPr>
          <a:lstStyle/>
          <a:p>
            <a:r>
              <a:rPr lang="en-US" sz="1600" b="1" dirty="0">
                <a:solidFill>
                  <a:srgbClr val="C45836"/>
                </a:solidFill>
                <a:latin typeface="微软雅黑" panose="020B0503020204020204" pitchFamily="34" charset="-122"/>
                <a:ea typeface="微软雅黑" panose="020B0503020204020204" pitchFamily="34" charset="-122"/>
                <a:sym typeface="+mn-ea"/>
              </a:rPr>
              <a:t>FACULTY</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21" name="矩形 20"/>
          <p:cNvSpPr/>
          <p:nvPr/>
        </p:nvSpPr>
        <p:spPr>
          <a:xfrm>
            <a:off x="8912860" y="4451350"/>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9065895" y="4565650"/>
            <a:ext cx="2286000" cy="306705"/>
          </a:xfrm>
          <a:prstGeom prst="rect">
            <a:avLst/>
          </a:prstGeom>
          <a:noFill/>
        </p:spPr>
        <p:txBody>
          <a:bodyPr wrap="none" rtlCol="0" anchor="t">
            <a:spAutoFit/>
          </a:bodyPr>
          <a:lstStyle/>
          <a:p>
            <a:r>
              <a:rPr lang="en-US" sz="1400" b="1" dirty="0">
                <a:solidFill>
                  <a:srgbClr val="C45836"/>
                </a:solidFill>
                <a:latin typeface="微软雅黑" panose="020B0503020204020204" pitchFamily="34" charset="-122"/>
                <a:ea typeface="微软雅黑" panose="020B0503020204020204" pitchFamily="34" charset="-122"/>
                <a:sym typeface="+mn-ea"/>
              </a:rPr>
              <a:t>APPLICATION PROCESS</a:t>
            </a:r>
            <a:endParaRPr lang="en-US" altLang="en-US" sz="1400" b="1" dirty="0">
              <a:solidFill>
                <a:srgbClr val="C45836"/>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E:\Desktop\微信图片_20201205143700.jpg微信图片_20201205143700"/>
          <p:cNvPicPr>
            <a:picLocks noChangeAspect="1"/>
          </p:cNvPicPr>
          <p:nvPr/>
        </p:nvPicPr>
        <p:blipFill>
          <a:blip r:embed="rId2">
            <a:grayscl/>
            <a:lum bright="-12000" contrast="-12000"/>
          </a:blip>
          <a:srcRect l="68" t="10988" r="2330" b="27667"/>
          <a:stretch>
            <a:fillRect/>
          </a:stretch>
        </p:blipFill>
        <p:spPr>
          <a:xfrm>
            <a:off x="1094740" y="552450"/>
            <a:ext cx="10001885" cy="3657600"/>
          </a:xfrm>
          <a:prstGeom prst="rect">
            <a:avLst/>
          </a:prstGeom>
        </p:spPr>
      </p:pic>
      <p:sp>
        <p:nvSpPr>
          <p:cNvPr id="4" name="矩形 3"/>
          <p:cNvSpPr/>
          <p:nvPr/>
        </p:nvSpPr>
        <p:spPr>
          <a:xfrm>
            <a:off x="1094740" y="4324985"/>
            <a:ext cx="10002520" cy="195326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119120" y="4564380"/>
            <a:ext cx="2113280" cy="1476375"/>
          </a:xfrm>
          <a:prstGeom prst="rect">
            <a:avLst/>
          </a:prstGeom>
          <a:noFill/>
        </p:spPr>
        <p:txBody>
          <a:bodyPr wrap="square" rtlCol="0">
            <a:spAutoFit/>
          </a:bodyPr>
          <a:lstStyle/>
          <a:p>
            <a:pPr algn="l">
              <a:lnSpc>
                <a:spcPct val="150000"/>
              </a:lnSpc>
            </a:pPr>
            <a:r>
              <a:rPr lang="zh-CN" altLang="en-US" sz="1200" b="1" noProof="0" dirty="0">
                <a:ln>
                  <a:noFill/>
                </a:ln>
                <a:solidFill>
                  <a:srgbClr val="DDBC96"/>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天津外国语大学国际教育学院有着优秀的教师团队，现有专职教师27人，其中正、副教授17人，讲师10人。其中博士后1人，博士15人。</a:t>
            </a:r>
          </a:p>
        </p:txBody>
      </p:sp>
      <p:sp>
        <p:nvSpPr>
          <p:cNvPr id="6" name="文本框 5"/>
          <p:cNvSpPr txBox="1"/>
          <p:nvPr/>
        </p:nvSpPr>
        <p:spPr>
          <a:xfrm>
            <a:off x="5908040" y="5008880"/>
            <a:ext cx="4741545" cy="1014730"/>
          </a:xfrm>
          <a:prstGeom prst="rect">
            <a:avLst/>
          </a:prstGeom>
          <a:noFill/>
        </p:spPr>
        <p:txBody>
          <a:bodyPr wrap="square" rtlCol="0" anchor="t">
            <a:spAutoFit/>
          </a:bodyPr>
          <a:lstStyle/>
          <a:p>
            <a:pPr algn="l"/>
            <a:r>
              <a:rPr lang="en-US" altLang="zh-CN" sz="1200" b="1" dirty="0">
                <a:solidFill>
                  <a:srgbClr val="DDBC96"/>
                </a:solidFill>
                <a:latin typeface="微软雅黑" panose="020B0503020204020204" pitchFamily="34" charset="-122"/>
                <a:ea typeface="微软雅黑" panose="020B0503020204020204" pitchFamily="34" charset="-122"/>
                <a:sym typeface="+mn-ea"/>
              </a:rPr>
              <a:t>The College of International Education, of TFSU, has an extraordinary team of teachers. The faculty boasts  27 full-time teachers, including 17 professors and associate professors and 10 lecturers. Among them, there is 1 postdoctoral fellow and 15 doctoral fellows.</a:t>
            </a:r>
            <a:endParaRPr lang="en-US" altLang="zh-CN" sz="1200" b="1" dirty="0">
              <a:solidFill>
                <a:srgbClr val="DDBC96"/>
              </a:solidFill>
              <a:latin typeface="微软雅黑" panose="020B0503020204020204" pitchFamily="34" charset="-122"/>
              <a:ea typeface="微软雅黑" panose="020B0503020204020204" pitchFamily="34" charset="-122"/>
            </a:endParaRPr>
          </a:p>
        </p:txBody>
      </p:sp>
      <p:sp>
        <p:nvSpPr>
          <p:cNvPr id="10" name="矩形 9"/>
          <p:cNvSpPr/>
          <p:nvPr/>
        </p:nvSpPr>
        <p:spPr>
          <a:xfrm>
            <a:off x="1330325" y="4532630"/>
            <a:ext cx="1612265" cy="1538605"/>
          </a:xfrm>
          <a:prstGeom prst="rect">
            <a:avLst/>
          </a:prstGeom>
          <a:noFill/>
          <a:ln>
            <a:solidFill>
              <a:srgbClr val="DDBC96"/>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DBC96"/>
                </a:solidFill>
              </a:rPr>
              <a:t>师资队伍</a:t>
            </a:r>
          </a:p>
        </p:txBody>
      </p:sp>
      <p:sp>
        <p:nvSpPr>
          <p:cNvPr id="20" name="文本框 19"/>
          <p:cNvSpPr txBox="1"/>
          <p:nvPr/>
        </p:nvSpPr>
        <p:spPr>
          <a:xfrm>
            <a:off x="5908040" y="4640580"/>
            <a:ext cx="1004570" cy="368300"/>
          </a:xfrm>
          <a:prstGeom prst="rect">
            <a:avLst/>
          </a:prstGeom>
          <a:noFill/>
        </p:spPr>
        <p:txBody>
          <a:bodyPr wrap="square" rtlCol="0">
            <a:spAutoFit/>
          </a:bodyPr>
          <a:lstStyle/>
          <a:p>
            <a:pPr algn="l"/>
            <a:r>
              <a:rPr lang="en-US" b="1" dirty="0">
                <a:solidFill>
                  <a:srgbClr val="DDBC96"/>
                </a:solidFill>
                <a:latin typeface="微软雅黑" panose="020B0503020204020204" pitchFamily="34" charset="-122"/>
                <a:ea typeface="微软雅黑" panose="020B0503020204020204" pitchFamily="34" charset="-122"/>
              </a:rPr>
              <a:t>Faculty</a:t>
            </a:r>
            <a:endParaRPr lang="en-US" altLang="en-US" b="1" dirty="0">
              <a:solidFill>
                <a:srgbClr val="DDBC96"/>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E:\Desktop\k3bw_image001.jpgk3bw_image001"/>
          <p:cNvPicPr>
            <a:picLocks noChangeAspect="1"/>
          </p:cNvPicPr>
          <p:nvPr/>
        </p:nvPicPr>
        <p:blipFill>
          <a:blip r:embed="rId2">
            <a:grayscl/>
          </a:blip>
          <a:srcRect l="4528" r="5460"/>
          <a:stretch>
            <a:fillRect/>
          </a:stretch>
        </p:blipFill>
        <p:spPr>
          <a:xfrm>
            <a:off x="576580" y="977265"/>
            <a:ext cx="7359015" cy="4903470"/>
          </a:xfrm>
          <a:prstGeom prst="rect">
            <a:avLst/>
          </a:prstGeom>
        </p:spPr>
      </p:pic>
      <p:sp>
        <p:nvSpPr>
          <p:cNvPr id="4" name="矩形 3"/>
          <p:cNvSpPr/>
          <p:nvPr/>
        </p:nvSpPr>
        <p:spPr>
          <a:xfrm>
            <a:off x="8094980" y="977265"/>
            <a:ext cx="3546475" cy="490347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8379460" y="1299845"/>
            <a:ext cx="2976880" cy="1753235"/>
          </a:xfrm>
          <a:prstGeom prst="rect">
            <a:avLst/>
          </a:prstGeom>
          <a:noFill/>
        </p:spPr>
        <p:txBody>
          <a:bodyPr wrap="square" rtlCol="0" anchor="t">
            <a:spAutoFit/>
          </a:bodyPr>
          <a:lstStyle/>
          <a:p>
            <a:pPr algn="l">
              <a:lnSpc>
                <a:spcPct val="150000"/>
              </a:lnSpc>
              <a:buClrTx/>
              <a:buSzTx/>
              <a:buFontTx/>
            </a:pPr>
            <a:r>
              <a:rPr lang="zh-CN" altLang="en-US" sz="1200" b="1" noProof="0" dirty="0">
                <a:ln>
                  <a:noFill/>
                </a:ln>
                <a:solidFill>
                  <a:srgbClr val="DDBC96"/>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我院80%教师都具有在国外担任汉语教师讲学、国外研修的海外经历。在国内，教师们承担着留学生本科生、研究生、进修生等本科课程、研究生课程、2+2项目课程、通识语言课程、短期班课程以及组织各种各样的文化活动。</a:t>
            </a:r>
          </a:p>
        </p:txBody>
      </p:sp>
      <p:sp>
        <p:nvSpPr>
          <p:cNvPr id="3" name="文本框 2"/>
          <p:cNvSpPr txBox="1"/>
          <p:nvPr/>
        </p:nvSpPr>
        <p:spPr>
          <a:xfrm>
            <a:off x="8308975" y="3331845"/>
            <a:ext cx="3118485" cy="2123658"/>
          </a:xfrm>
          <a:prstGeom prst="rect">
            <a:avLst/>
          </a:prstGeom>
          <a:noFill/>
        </p:spPr>
        <p:txBody>
          <a:bodyPr wrap="square" rtlCol="0" anchor="t">
            <a:spAutoFit/>
          </a:bodyPr>
          <a:lstStyle/>
          <a:p>
            <a:pPr algn="l"/>
            <a:r>
              <a:rPr lang="en-US" altLang="zh-CN" sz="1200" b="1" dirty="0">
                <a:solidFill>
                  <a:srgbClr val="DDBC96"/>
                </a:solidFill>
                <a:latin typeface="微软雅黑" panose="020B0503020204020204" pitchFamily="34" charset="-122"/>
                <a:ea typeface="微软雅黑" panose="020B0503020204020204" pitchFamily="34" charset="-122"/>
                <a:sym typeface="+mn-ea"/>
              </a:rPr>
              <a:t>80% of the teachers at Tianjin Foreign Studies University have overseas experience as a Chinese language teacher abroad, and/or received overseas training. In China, teachers undertake undergraduate courses, postgraduate courses, 2+2 project courses, general language courses, short-term courses and organize various cultural  activities for international students.</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每日故宫V2.0 (3)"/>
          <p:cNvPicPr>
            <a:picLocks noChangeAspect="1"/>
          </p:cNvPicPr>
          <p:nvPr/>
        </p:nvPicPr>
        <p:blipFill>
          <a:blip r:embed="rId2"/>
          <a:srcRect r="7453" b="6891"/>
          <a:stretch>
            <a:fillRect/>
          </a:stretch>
        </p:blipFill>
        <p:spPr>
          <a:xfrm>
            <a:off x="-28575" y="-38735"/>
            <a:ext cx="12226925" cy="6920230"/>
          </a:xfrm>
          <a:prstGeom prst="rect">
            <a:avLst/>
          </a:prstGeom>
        </p:spPr>
      </p:pic>
      <p:sp>
        <p:nvSpPr>
          <p:cNvPr id="2" name="矩形 1"/>
          <p:cNvSpPr/>
          <p:nvPr/>
        </p:nvSpPr>
        <p:spPr>
          <a:xfrm>
            <a:off x="-29845" y="2607310"/>
            <a:ext cx="12216765" cy="42741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a:latin typeface="微软雅黑" panose="020B0503020204020204" pitchFamily="34" charset="-122"/>
              <a:ea typeface="微软雅黑" panose="020B0503020204020204" pitchFamily="34" charset="-122"/>
            </a:endParaRPr>
          </a:p>
        </p:txBody>
      </p:sp>
      <p:sp>
        <p:nvSpPr>
          <p:cNvPr id="8" name="矩形 7"/>
          <p:cNvSpPr/>
          <p:nvPr/>
        </p:nvSpPr>
        <p:spPr>
          <a:xfrm>
            <a:off x="742315" y="3470275"/>
            <a:ext cx="2591435" cy="1016635"/>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课程设置</a:t>
            </a:r>
          </a:p>
        </p:txBody>
      </p:sp>
      <p:sp>
        <p:nvSpPr>
          <p:cNvPr id="9" name="矩形 8"/>
          <p:cNvSpPr/>
          <p:nvPr/>
        </p:nvSpPr>
        <p:spPr>
          <a:xfrm>
            <a:off x="3471545" y="3470275"/>
            <a:ext cx="2591435" cy="1017270"/>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美丽外大</a:t>
            </a:r>
          </a:p>
        </p:txBody>
      </p:sp>
      <p:sp>
        <p:nvSpPr>
          <p:cNvPr id="10" name="矩形 9"/>
          <p:cNvSpPr/>
          <p:nvPr/>
        </p:nvSpPr>
        <p:spPr>
          <a:xfrm>
            <a:off x="6190615" y="3469640"/>
            <a:ext cx="2592070" cy="1017270"/>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师资队伍</a:t>
            </a:r>
          </a:p>
        </p:txBody>
      </p:sp>
      <p:sp>
        <p:nvSpPr>
          <p:cNvPr id="11" name="矩形 10"/>
          <p:cNvSpPr/>
          <p:nvPr/>
        </p:nvSpPr>
        <p:spPr>
          <a:xfrm>
            <a:off x="8911590" y="3470910"/>
            <a:ext cx="2592705" cy="1016635"/>
          </a:xfrm>
          <a:prstGeom prst="rect">
            <a:avLst/>
          </a:prstGeom>
          <a:noFill/>
          <a:ln>
            <a:solidFill>
              <a:srgbClr val="DDBC96"/>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DBC96"/>
                </a:solidFill>
              </a:rPr>
              <a:t>申请流程</a:t>
            </a:r>
          </a:p>
        </p:txBody>
      </p:sp>
      <p:sp>
        <p:nvSpPr>
          <p:cNvPr id="3" name="矩形 2"/>
          <p:cNvSpPr/>
          <p:nvPr/>
        </p:nvSpPr>
        <p:spPr>
          <a:xfrm>
            <a:off x="742315" y="4451350"/>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40155" y="4542155"/>
            <a:ext cx="1595120" cy="337185"/>
          </a:xfrm>
          <a:prstGeom prst="rect">
            <a:avLst/>
          </a:prstGeom>
          <a:noFill/>
        </p:spPr>
        <p:txBody>
          <a:bodyPr wrap="none" rtlCol="0" anchor="t">
            <a:spAutoFit/>
          </a:bodyPr>
          <a:lstStyle/>
          <a:p>
            <a:r>
              <a:rPr lang="en-US" sz="1600" b="1" dirty="0">
                <a:solidFill>
                  <a:srgbClr val="C45836"/>
                </a:solidFill>
                <a:latin typeface="微软雅黑" panose="020B0503020204020204" pitchFamily="34" charset="-122"/>
                <a:ea typeface="微软雅黑" panose="020B0503020204020204" pitchFamily="34" charset="-122"/>
                <a:sym typeface="+mn-ea"/>
              </a:rPr>
              <a:t>CURRICULUM</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16" name="矩形 15"/>
          <p:cNvSpPr/>
          <p:nvPr/>
        </p:nvSpPr>
        <p:spPr>
          <a:xfrm>
            <a:off x="3471545" y="4454525"/>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587751" y="4538980"/>
            <a:ext cx="2324752" cy="338554"/>
          </a:xfrm>
          <a:prstGeom prst="rect">
            <a:avLst/>
          </a:prstGeom>
          <a:noFill/>
        </p:spPr>
        <p:txBody>
          <a:bodyPr wrap="square" rtlCol="0" anchor="t">
            <a:spAutoFit/>
          </a:bodyPr>
          <a:lstStyle/>
          <a:p>
            <a:pPr algn="ctr"/>
            <a:r>
              <a:rPr lang="en-US" sz="1600" b="1" dirty="0">
                <a:solidFill>
                  <a:srgbClr val="C45836"/>
                </a:solidFill>
                <a:latin typeface="微软雅黑" panose="020B0503020204020204" pitchFamily="34" charset="-122"/>
                <a:ea typeface="微软雅黑" panose="020B0503020204020204" pitchFamily="34" charset="-122"/>
                <a:sym typeface="+mn-ea"/>
              </a:rPr>
              <a:t>BEAUTIFUL TFSU</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19" name="矩形 18"/>
          <p:cNvSpPr/>
          <p:nvPr/>
        </p:nvSpPr>
        <p:spPr>
          <a:xfrm>
            <a:off x="6190615" y="4454525"/>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943090" y="4556760"/>
            <a:ext cx="1086485" cy="337185"/>
          </a:xfrm>
          <a:prstGeom prst="rect">
            <a:avLst/>
          </a:prstGeom>
          <a:noFill/>
        </p:spPr>
        <p:txBody>
          <a:bodyPr wrap="none" rtlCol="0" anchor="t">
            <a:spAutoFit/>
          </a:bodyPr>
          <a:lstStyle/>
          <a:p>
            <a:r>
              <a:rPr lang="en-US" sz="1600" b="1" dirty="0">
                <a:solidFill>
                  <a:srgbClr val="C45836"/>
                </a:solidFill>
                <a:latin typeface="微软雅黑" panose="020B0503020204020204" pitchFamily="34" charset="-122"/>
                <a:ea typeface="微软雅黑" panose="020B0503020204020204" pitchFamily="34" charset="-122"/>
                <a:sym typeface="+mn-ea"/>
              </a:rPr>
              <a:t>FACULTY</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21" name="矩形 20"/>
          <p:cNvSpPr/>
          <p:nvPr/>
        </p:nvSpPr>
        <p:spPr>
          <a:xfrm>
            <a:off x="8912860" y="4451350"/>
            <a:ext cx="2591435" cy="512445"/>
          </a:xfrm>
          <a:prstGeom prst="rect">
            <a:avLst/>
          </a:prstGeom>
          <a:solidFill>
            <a:srgbClr val="DDBC96"/>
          </a:solidFill>
          <a:ln>
            <a:solidFill>
              <a:srgbClr val="DD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9065895" y="4565650"/>
            <a:ext cx="2286000" cy="306705"/>
          </a:xfrm>
          <a:prstGeom prst="rect">
            <a:avLst/>
          </a:prstGeom>
          <a:noFill/>
        </p:spPr>
        <p:txBody>
          <a:bodyPr wrap="none" rtlCol="0" anchor="t">
            <a:spAutoFit/>
          </a:bodyPr>
          <a:lstStyle/>
          <a:p>
            <a:r>
              <a:rPr lang="en-US" sz="1400" b="1" dirty="0">
                <a:solidFill>
                  <a:srgbClr val="C45836"/>
                </a:solidFill>
                <a:latin typeface="微软雅黑" panose="020B0503020204020204" pitchFamily="34" charset="-122"/>
                <a:ea typeface="微软雅黑" panose="020B0503020204020204" pitchFamily="34" charset="-122"/>
                <a:sym typeface="+mn-ea"/>
              </a:rPr>
              <a:t>APPLICATION PROCESS</a:t>
            </a:r>
            <a:endParaRPr lang="en-US" altLang="en-US" sz="1400" b="1" dirty="0">
              <a:solidFill>
                <a:srgbClr val="C45836"/>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9630" y="1891665"/>
            <a:ext cx="2514600" cy="78359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DDBC96"/>
                </a:solidFill>
              </a:rPr>
              <a:t>费用</a:t>
            </a:r>
          </a:p>
        </p:txBody>
      </p:sp>
      <p:sp>
        <p:nvSpPr>
          <p:cNvPr id="3" name="矩形 2"/>
          <p:cNvSpPr/>
          <p:nvPr/>
        </p:nvSpPr>
        <p:spPr>
          <a:xfrm>
            <a:off x="849630" y="2600325"/>
            <a:ext cx="2514600" cy="3472180"/>
          </a:xfrm>
          <a:prstGeom prst="rect">
            <a:avLst/>
          </a:prstGeom>
          <a:solidFill>
            <a:srgbClr val="DDBC9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535045" y="1891665"/>
            <a:ext cx="2514600" cy="78359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DDBC96"/>
                </a:solidFill>
              </a:rPr>
              <a:t>申请条件</a:t>
            </a:r>
          </a:p>
        </p:txBody>
      </p:sp>
      <p:sp>
        <p:nvSpPr>
          <p:cNvPr id="5" name="矩形 4"/>
          <p:cNvSpPr/>
          <p:nvPr/>
        </p:nvSpPr>
        <p:spPr>
          <a:xfrm>
            <a:off x="3535045" y="2600325"/>
            <a:ext cx="2514600" cy="3472180"/>
          </a:xfrm>
          <a:prstGeom prst="rect">
            <a:avLst/>
          </a:prstGeom>
          <a:solidFill>
            <a:srgbClr val="DDBC9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1" indent="-171450" algn="l">
              <a:lnSpc>
                <a:spcPct val="100000"/>
              </a:lnSpc>
              <a:spcBef>
                <a:spcPct val="0"/>
              </a:spcBef>
              <a:spcAft>
                <a:spcPct val="15000"/>
              </a:spcAft>
              <a:buFont typeface="+mj-lt"/>
            </a:pPr>
            <a:endParaRPr lang="zh-CN" altLang="en-US" sz="1400" b="1" dirty="0">
              <a:solidFill>
                <a:srgbClr val="DDBC96"/>
              </a:solidFill>
            </a:endParaRPr>
          </a:p>
        </p:txBody>
      </p:sp>
      <p:sp>
        <p:nvSpPr>
          <p:cNvPr id="6" name="文本框 5"/>
          <p:cNvSpPr txBox="1"/>
          <p:nvPr/>
        </p:nvSpPr>
        <p:spPr>
          <a:xfrm>
            <a:off x="3652520" y="2904490"/>
            <a:ext cx="2279650" cy="1168400"/>
          </a:xfrm>
          <a:prstGeom prst="rect">
            <a:avLst/>
          </a:prstGeom>
          <a:noFill/>
        </p:spPr>
        <p:txBody>
          <a:bodyPr wrap="square" rtlCol="0">
            <a:spAutoFit/>
          </a:bodyPr>
          <a:lstStyle/>
          <a:p>
            <a:pPr marL="171450" lvl="1" indent="-171450" algn="l">
              <a:lnSpc>
                <a:spcPct val="110000"/>
              </a:lnSpc>
              <a:spcBef>
                <a:spcPct val="0"/>
              </a:spcBef>
              <a:spcAft>
                <a:spcPct val="15000"/>
              </a:spcAft>
            </a:pPr>
            <a:r>
              <a:rPr lang="zh-CN" altLang="en-US" sz="1400" b="1" dirty="0">
                <a:solidFill>
                  <a:srgbClr val="C45836"/>
                </a:solidFill>
                <a:sym typeface="+mn-ea"/>
              </a:rPr>
              <a:t>热爱中国文化，热爱中文</a:t>
            </a:r>
          </a:p>
          <a:p>
            <a:pPr marL="171450" lvl="1" indent="-171450" algn="l">
              <a:lnSpc>
                <a:spcPct val="110000"/>
              </a:lnSpc>
              <a:spcBef>
                <a:spcPct val="0"/>
              </a:spcBef>
              <a:spcAft>
                <a:spcPct val="15000"/>
              </a:spcAft>
            </a:pPr>
            <a:r>
              <a:rPr lang="zh-CN" altLang="en-US" sz="1400" b="1" dirty="0">
                <a:solidFill>
                  <a:srgbClr val="C45836"/>
                </a:solidFill>
                <a:sym typeface="+mn-ea"/>
              </a:rPr>
              <a:t>学习。 目前在中国境外的</a:t>
            </a:r>
          </a:p>
          <a:p>
            <a:pPr marL="171450" lvl="1" indent="-171450" algn="l">
              <a:lnSpc>
                <a:spcPct val="110000"/>
              </a:lnSpc>
              <a:spcBef>
                <a:spcPct val="0"/>
              </a:spcBef>
              <a:spcAft>
                <a:spcPct val="15000"/>
              </a:spcAft>
            </a:pPr>
            <a:r>
              <a:rPr lang="zh-CN" altLang="en-US" sz="1400" b="1" dirty="0">
                <a:solidFill>
                  <a:srgbClr val="C45836"/>
                </a:solidFill>
                <a:sym typeface="+mn-ea"/>
              </a:rPr>
              <a:t>非中国籍人。母语非汉语。</a:t>
            </a:r>
          </a:p>
          <a:p>
            <a:pPr marL="171450" lvl="1" indent="-171450" algn="l">
              <a:lnSpc>
                <a:spcPct val="110000"/>
              </a:lnSpc>
              <a:spcBef>
                <a:spcPct val="0"/>
              </a:spcBef>
              <a:spcAft>
                <a:spcPct val="15000"/>
              </a:spcAft>
            </a:pPr>
            <a:r>
              <a:rPr lang="zh-CN" altLang="en-US" sz="1400" b="1" dirty="0">
                <a:solidFill>
                  <a:srgbClr val="C45836"/>
                </a:solidFill>
                <a:sym typeface="+mn-ea"/>
              </a:rPr>
              <a:t>年龄不限，身心健康。</a:t>
            </a:r>
          </a:p>
        </p:txBody>
      </p:sp>
      <p:sp>
        <p:nvSpPr>
          <p:cNvPr id="7" name="文本框 6"/>
          <p:cNvSpPr txBox="1"/>
          <p:nvPr/>
        </p:nvSpPr>
        <p:spPr>
          <a:xfrm>
            <a:off x="3642677" y="4117288"/>
            <a:ext cx="2280285" cy="1938992"/>
          </a:xfrm>
          <a:prstGeom prst="rect">
            <a:avLst/>
          </a:prstGeom>
          <a:noFill/>
        </p:spPr>
        <p:txBody>
          <a:bodyPr wrap="square" rtlCol="0" anchor="t">
            <a:spAutoFit/>
          </a:bodyPr>
          <a:lstStyle/>
          <a:p>
            <a:pPr lvl="0">
              <a:lnSpc>
                <a:spcPct val="100000"/>
              </a:lnSpc>
              <a:spcBef>
                <a:spcPct val="0"/>
              </a:spcBef>
              <a:spcAft>
                <a:spcPct val="15000"/>
              </a:spcAft>
            </a:pPr>
            <a:r>
              <a:rPr lang="en-US" altLang="zh-CN" sz="1200" b="1" dirty="0">
                <a:solidFill>
                  <a:srgbClr val="C45836"/>
                </a:solidFill>
                <a:latin typeface="微软雅黑" panose="020B0503020204020204" pitchFamily="34" charset="-122"/>
                <a:ea typeface="微软雅黑" panose="020B0503020204020204" pitchFamily="34" charset="-122"/>
                <a:sym typeface="+mn-ea"/>
              </a:rPr>
              <a:t>A strong interest in Chinese culture and Chinese studies. People of non-Chinese nationality who are currently outside China and whose native language is not Chinese. No age limit or physical and mental health requirements.</a:t>
            </a:r>
          </a:p>
        </p:txBody>
      </p:sp>
      <p:sp>
        <p:nvSpPr>
          <p:cNvPr id="8" name="矩形 7"/>
          <p:cNvSpPr/>
          <p:nvPr/>
        </p:nvSpPr>
        <p:spPr>
          <a:xfrm>
            <a:off x="6209665" y="1891665"/>
            <a:ext cx="2514600" cy="78359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DDBC96"/>
                </a:solidFill>
              </a:rPr>
              <a:t>联系信息</a:t>
            </a:r>
          </a:p>
        </p:txBody>
      </p:sp>
      <p:sp>
        <p:nvSpPr>
          <p:cNvPr id="9" name="矩形 8"/>
          <p:cNvSpPr/>
          <p:nvPr/>
        </p:nvSpPr>
        <p:spPr>
          <a:xfrm>
            <a:off x="6209665" y="2600325"/>
            <a:ext cx="2514600" cy="3472180"/>
          </a:xfrm>
          <a:prstGeom prst="rect">
            <a:avLst/>
          </a:prstGeom>
          <a:solidFill>
            <a:srgbClr val="DDBC9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1" indent="-171450" algn="l">
              <a:lnSpc>
                <a:spcPct val="100000"/>
              </a:lnSpc>
              <a:spcBef>
                <a:spcPct val="0"/>
              </a:spcBef>
              <a:spcAft>
                <a:spcPct val="15000"/>
              </a:spcAft>
              <a:buFont typeface="+mj-lt"/>
            </a:pPr>
            <a:endParaRPr lang="zh-CN" altLang="en-US" sz="1400" b="1" dirty="0">
              <a:solidFill>
                <a:srgbClr val="DDBC96"/>
              </a:solidFill>
            </a:endParaRPr>
          </a:p>
        </p:txBody>
      </p:sp>
      <p:sp>
        <p:nvSpPr>
          <p:cNvPr id="10" name="文本框 9"/>
          <p:cNvSpPr txBox="1"/>
          <p:nvPr/>
        </p:nvSpPr>
        <p:spPr>
          <a:xfrm>
            <a:off x="6327140" y="2904490"/>
            <a:ext cx="3274060" cy="1705610"/>
          </a:xfrm>
          <a:prstGeom prst="rect">
            <a:avLst/>
          </a:prstGeom>
          <a:noFill/>
        </p:spPr>
        <p:txBody>
          <a:bodyPr wrap="square" rtlCol="0">
            <a:spAutoFit/>
          </a:bodyPr>
          <a:lstStyle/>
          <a:p>
            <a:pPr marL="0" lvl="1" indent="-171450" algn="l">
              <a:lnSpc>
                <a:spcPct val="110000"/>
              </a:lnSpc>
              <a:spcBef>
                <a:spcPct val="0"/>
              </a:spcBef>
              <a:spcAft>
                <a:spcPct val="15000"/>
              </a:spcAft>
            </a:pPr>
            <a:r>
              <a:rPr lang="zh-CN" altLang="en-US" sz="1400" b="1" dirty="0">
                <a:solidFill>
                  <a:srgbClr val="C45836"/>
                </a:solidFill>
                <a:sym typeface="+mn-ea"/>
              </a:rPr>
              <a:t>国际教育学院留学生办公室</a:t>
            </a:r>
          </a:p>
          <a:p>
            <a:pPr marL="0" lvl="1" indent="-171450" algn="l">
              <a:lnSpc>
                <a:spcPct val="110000"/>
              </a:lnSpc>
              <a:spcBef>
                <a:spcPct val="0"/>
              </a:spcBef>
              <a:spcAft>
                <a:spcPct val="15000"/>
              </a:spcAft>
            </a:pPr>
            <a:r>
              <a:rPr lang="zh-CN" altLang="en-US" sz="1400" b="1" dirty="0">
                <a:solidFill>
                  <a:srgbClr val="C45836"/>
                </a:solidFill>
                <a:sym typeface="+mn-ea"/>
              </a:rPr>
              <a:t>23280062</a:t>
            </a:r>
          </a:p>
          <a:p>
            <a:pPr marL="0" lvl="1" indent="-171450" algn="l">
              <a:lnSpc>
                <a:spcPct val="110000"/>
              </a:lnSpc>
              <a:spcAft>
                <a:spcPct val="15000"/>
              </a:spcAft>
              <a:buClrTx/>
              <a:buSzTx/>
              <a:buNone/>
            </a:pPr>
            <a:r>
              <a:rPr lang="zh-CN" altLang="en-US" sz="1400" b="1" dirty="0">
                <a:solidFill>
                  <a:srgbClr val="C45836"/>
                </a:solidFill>
                <a:sym typeface="+mn-ea"/>
              </a:rPr>
              <a:t>国际教育学院行政办公室</a:t>
            </a:r>
          </a:p>
          <a:p>
            <a:pPr marL="0" lvl="1" indent="-171450" algn="l">
              <a:lnSpc>
                <a:spcPct val="110000"/>
              </a:lnSpc>
              <a:spcAft>
                <a:spcPct val="15000"/>
              </a:spcAft>
              <a:buClrTx/>
              <a:buSzTx/>
              <a:buNone/>
            </a:pPr>
            <a:r>
              <a:rPr lang="zh-CN" altLang="en-US" sz="1400" b="1" dirty="0">
                <a:solidFill>
                  <a:srgbClr val="C45836"/>
                </a:solidFill>
                <a:sym typeface="+mn-ea"/>
              </a:rPr>
              <a:t>23240701</a:t>
            </a:r>
            <a:endParaRPr lang="zh-CN" altLang="en-US" sz="1400" b="1" dirty="0">
              <a:solidFill>
                <a:srgbClr val="C45836"/>
              </a:solidFill>
            </a:endParaRPr>
          </a:p>
          <a:p>
            <a:pPr marL="0" lvl="1" indent="-171450" algn="l">
              <a:lnSpc>
                <a:spcPct val="110000"/>
              </a:lnSpc>
              <a:spcAft>
                <a:spcPct val="15000"/>
              </a:spcAft>
              <a:buClrTx/>
              <a:buSzTx/>
              <a:buNone/>
            </a:pPr>
            <a:endParaRPr lang="zh-CN" altLang="en-US" sz="1400" b="1" dirty="0">
              <a:solidFill>
                <a:srgbClr val="C45836"/>
              </a:solidFill>
            </a:endParaRPr>
          </a:p>
          <a:p>
            <a:pPr marL="0" lvl="1" indent="-171450" algn="l">
              <a:lnSpc>
                <a:spcPct val="110000"/>
              </a:lnSpc>
              <a:spcAft>
                <a:spcPct val="15000"/>
              </a:spcAft>
              <a:buClrTx/>
              <a:buSzTx/>
              <a:buNone/>
            </a:pPr>
            <a:endParaRPr lang="zh-CN" altLang="en-US" sz="1400" b="1" dirty="0">
              <a:solidFill>
                <a:srgbClr val="C45836"/>
              </a:solidFill>
              <a:sym typeface="+mn-ea"/>
            </a:endParaRPr>
          </a:p>
        </p:txBody>
      </p:sp>
      <p:sp>
        <p:nvSpPr>
          <p:cNvPr id="11" name="文本框 10"/>
          <p:cNvSpPr txBox="1"/>
          <p:nvPr/>
        </p:nvSpPr>
        <p:spPr>
          <a:xfrm>
            <a:off x="6327140" y="4233545"/>
            <a:ext cx="2280285" cy="1644015"/>
          </a:xfrm>
          <a:prstGeom prst="rect">
            <a:avLst/>
          </a:prstGeom>
          <a:noFill/>
        </p:spPr>
        <p:txBody>
          <a:bodyPr wrap="square" rtlCol="0" anchor="t">
            <a:spAutoFit/>
          </a:bodyPr>
          <a:lstStyle/>
          <a:p>
            <a:pPr lvl="0">
              <a:lnSpc>
                <a:spcPct val="100000"/>
              </a:lnSpc>
              <a:spcBef>
                <a:spcPct val="0"/>
              </a:spcBef>
              <a:spcAft>
                <a:spcPct val="15000"/>
              </a:spcAft>
            </a:pPr>
            <a:r>
              <a:rPr lang="en-US" altLang="zh-CN" sz="1200" b="1" dirty="0">
                <a:solidFill>
                  <a:srgbClr val="C45836"/>
                </a:solidFill>
                <a:latin typeface="微软雅黑" panose="020B0503020204020204" pitchFamily="34" charset="-122"/>
                <a:ea typeface="微软雅黑" panose="020B0503020204020204" pitchFamily="34" charset="-122"/>
                <a:sym typeface="+mn-ea"/>
              </a:rPr>
              <a:t>International Students Office of School of International Education：23280062</a:t>
            </a:r>
          </a:p>
          <a:p>
            <a:pPr lvl="0">
              <a:lnSpc>
                <a:spcPct val="100000"/>
              </a:lnSpc>
              <a:spcBef>
                <a:spcPct val="0"/>
              </a:spcBef>
              <a:spcAft>
                <a:spcPct val="15000"/>
              </a:spcAft>
            </a:pPr>
            <a:r>
              <a:rPr lang="en-US" altLang="zh-CN" sz="1200" b="1" dirty="0">
                <a:solidFill>
                  <a:srgbClr val="C45836"/>
                </a:solidFill>
                <a:latin typeface="微软雅黑" panose="020B0503020204020204" pitchFamily="34" charset="-122"/>
                <a:ea typeface="微软雅黑" panose="020B0503020204020204" pitchFamily="34" charset="-122"/>
                <a:sym typeface="+mn-ea"/>
              </a:rPr>
              <a:t>Administrative Office of School of International Education：23240701</a:t>
            </a:r>
            <a:endParaRPr lang="en-US" altLang="zh-CN" sz="1200" b="1" dirty="0">
              <a:solidFill>
                <a:srgbClr val="C45836"/>
              </a:solidFill>
              <a:latin typeface="微软雅黑" panose="020B0503020204020204" pitchFamily="34" charset="-122"/>
              <a:ea typeface="微软雅黑" panose="020B0503020204020204" pitchFamily="34" charset="-122"/>
            </a:endParaRPr>
          </a:p>
          <a:p>
            <a:pPr lvl="0">
              <a:lnSpc>
                <a:spcPct val="100000"/>
              </a:lnSpc>
              <a:spcBef>
                <a:spcPct val="0"/>
              </a:spcBef>
              <a:spcAft>
                <a:spcPct val="15000"/>
              </a:spcAft>
            </a:pPr>
            <a:endParaRPr lang="en-US" altLang="zh-CN" sz="1200" b="1" dirty="0">
              <a:solidFill>
                <a:srgbClr val="C45836"/>
              </a:solidFill>
              <a:latin typeface="微软雅黑" panose="020B0503020204020204" pitchFamily="34" charset="-122"/>
              <a:ea typeface="微软雅黑" panose="020B0503020204020204" pitchFamily="34" charset="-122"/>
              <a:sym typeface="+mn-ea"/>
            </a:endParaRPr>
          </a:p>
        </p:txBody>
      </p:sp>
      <p:sp>
        <p:nvSpPr>
          <p:cNvPr id="16" name="矩形 15"/>
          <p:cNvSpPr/>
          <p:nvPr/>
        </p:nvSpPr>
        <p:spPr>
          <a:xfrm>
            <a:off x="8883650" y="1891665"/>
            <a:ext cx="2514600" cy="78359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DDBC96"/>
                </a:solidFill>
              </a:rPr>
              <a:t>申请条件</a:t>
            </a:r>
          </a:p>
        </p:txBody>
      </p:sp>
      <p:sp>
        <p:nvSpPr>
          <p:cNvPr id="17" name="矩形 16"/>
          <p:cNvSpPr/>
          <p:nvPr/>
        </p:nvSpPr>
        <p:spPr>
          <a:xfrm>
            <a:off x="8883650" y="2600325"/>
            <a:ext cx="2514600" cy="3472180"/>
          </a:xfrm>
          <a:prstGeom prst="rect">
            <a:avLst/>
          </a:prstGeom>
          <a:solidFill>
            <a:srgbClr val="DDBC9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1" indent="-171450" algn="l">
              <a:lnSpc>
                <a:spcPct val="100000"/>
              </a:lnSpc>
              <a:spcBef>
                <a:spcPct val="0"/>
              </a:spcBef>
              <a:spcAft>
                <a:spcPct val="15000"/>
              </a:spcAft>
              <a:buFont typeface="+mj-lt"/>
            </a:pPr>
            <a:endParaRPr lang="zh-CN" altLang="en-US" sz="1400" b="1" dirty="0">
              <a:solidFill>
                <a:srgbClr val="DDBC96"/>
              </a:solidFill>
            </a:endParaRPr>
          </a:p>
        </p:txBody>
      </p:sp>
      <p:sp>
        <p:nvSpPr>
          <p:cNvPr id="18" name="文本框 17"/>
          <p:cNvSpPr txBox="1"/>
          <p:nvPr/>
        </p:nvSpPr>
        <p:spPr>
          <a:xfrm>
            <a:off x="8607425" y="2904490"/>
            <a:ext cx="2420620" cy="565785"/>
          </a:xfrm>
          <a:prstGeom prst="rect">
            <a:avLst/>
          </a:prstGeom>
          <a:noFill/>
        </p:spPr>
        <p:txBody>
          <a:bodyPr wrap="square" rtlCol="0">
            <a:spAutoFit/>
          </a:bodyPr>
          <a:lstStyle/>
          <a:p>
            <a:pPr lvl="1" algn="ctr">
              <a:lnSpc>
                <a:spcPct val="100000"/>
              </a:lnSpc>
              <a:spcBef>
                <a:spcPct val="0"/>
              </a:spcBef>
              <a:spcAft>
                <a:spcPct val="15000"/>
              </a:spcAft>
            </a:pPr>
            <a:r>
              <a:rPr lang="zh-CN" altLang="en-US" sz="1400" b="1" dirty="0">
                <a:solidFill>
                  <a:srgbClr val="C45836"/>
                </a:solidFill>
                <a:sym typeface="+mn-ea"/>
              </a:rPr>
              <a:t>雨课堂</a:t>
            </a:r>
          </a:p>
          <a:p>
            <a:pPr lvl="1" algn="ctr">
              <a:lnSpc>
                <a:spcPct val="100000"/>
              </a:lnSpc>
              <a:spcBef>
                <a:spcPct val="0"/>
              </a:spcBef>
              <a:spcAft>
                <a:spcPct val="15000"/>
              </a:spcAft>
            </a:pPr>
            <a:r>
              <a:rPr lang="zh-CN" altLang="en-US" sz="1400" b="1" dirty="0">
                <a:solidFill>
                  <a:srgbClr val="C45836"/>
                </a:solidFill>
                <a:sym typeface="+mn-ea"/>
              </a:rPr>
              <a:t>（学生需要申请微信号）</a:t>
            </a:r>
          </a:p>
        </p:txBody>
      </p:sp>
      <p:sp>
        <p:nvSpPr>
          <p:cNvPr id="19" name="文本框 18"/>
          <p:cNvSpPr txBox="1"/>
          <p:nvPr/>
        </p:nvSpPr>
        <p:spPr>
          <a:xfrm>
            <a:off x="9001125" y="4233545"/>
            <a:ext cx="2280285" cy="645160"/>
          </a:xfrm>
          <a:prstGeom prst="rect">
            <a:avLst/>
          </a:prstGeom>
          <a:noFill/>
        </p:spPr>
        <p:txBody>
          <a:bodyPr wrap="square" rtlCol="0" anchor="t">
            <a:spAutoFit/>
          </a:bodyPr>
          <a:lstStyle/>
          <a:p>
            <a:pPr lvl="0">
              <a:lnSpc>
                <a:spcPct val="100000"/>
              </a:lnSpc>
              <a:spcBef>
                <a:spcPct val="0"/>
              </a:spcBef>
              <a:spcAft>
                <a:spcPct val="15000"/>
              </a:spcAft>
            </a:pPr>
            <a:r>
              <a:rPr lang="en-US" altLang="zh-CN" sz="1200" b="1" dirty="0">
                <a:solidFill>
                  <a:srgbClr val="C45836"/>
                </a:solidFill>
                <a:latin typeface="微软雅黑" panose="020B0503020204020204" pitchFamily="34" charset="-122"/>
                <a:ea typeface="微软雅黑" panose="020B0503020204020204" pitchFamily="34" charset="-122"/>
                <a:sym typeface="+mn-ea"/>
              </a:rPr>
              <a:t>Rain Classroom (students need to apply for WeChat account)</a:t>
            </a:r>
          </a:p>
        </p:txBody>
      </p:sp>
      <p:sp>
        <p:nvSpPr>
          <p:cNvPr id="21" name="文本框 20"/>
          <p:cNvSpPr txBox="1"/>
          <p:nvPr/>
        </p:nvSpPr>
        <p:spPr>
          <a:xfrm>
            <a:off x="3652520" y="2904490"/>
            <a:ext cx="2279650" cy="1168400"/>
          </a:xfrm>
          <a:prstGeom prst="rect">
            <a:avLst/>
          </a:prstGeom>
          <a:noFill/>
        </p:spPr>
        <p:txBody>
          <a:bodyPr wrap="square" rtlCol="0">
            <a:spAutoFit/>
          </a:bodyPr>
          <a:lstStyle/>
          <a:p>
            <a:pPr marL="171450" lvl="1" indent="-171450" algn="l">
              <a:lnSpc>
                <a:spcPct val="110000"/>
              </a:lnSpc>
              <a:spcBef>
                <a:spcPct val="0"/>
              </a:spcBef>
              <a:spcAft>
                <a:spcPct val="15000"/>
              </a:spcAft>
            </a:pPr>
            <a:r>
              <a:rPr lang="zh-CN" altLang="en-US" sz="1400" b="1" dirty="0">
                <a:solidFill>
                  <a:srgbClr val="C45836"/>
                </a:solidFill>
                <a:sym typeface="+mn-ea"/>
              </a:rPr>
              <a:t>热爱中国文化，热爱中文</a:t>
            </a:r>
          </a:p>
          <a:p>
            <a:pPr marL="171450" lvl="1" indent="-171450" algn="l">
              <a:lnSpc>
                <a:spcPct val="110000"/>
              </a:lnSpc>
              <a:spcBef>
                <a:spcPct val="0"/>
              </a:spcBef>
              <a:spcAft>
                <a:spcPct val="15000"/>
              </a:spcAft>
            </a:pPr>
            <a:r>
              <a:rPr lang="zh-CN" altLang="en-US" sz="1400" b="1" dirty="0">
                <a:solidFill>
                  <a:srgbClr val="C45836"/>
                </a:solidFill>
                <a:sym typeface="+mn-ea"/>
              </a:rPr>
              <a:t>学习。 目前在中国境外的</a:t>
            </a:r>
          </a:p>
          <a:p>
            <a:pPr marL="171450" lvl="1" indent="-171450" algn="l">
              <a:lnSpc>
                <a:spcPct val="110000"/>
              </a:lnSpc>
              <a:spcBef>
                <a:spcPct val="0"/>
              </a:spcBef>
              <a:spcAft>
                <a:spcPct val="15000"/>
              </a:spcAft>
            </a:pPr>
            <a:r>
              <a:rPr lang="zh-CN" altLang="en-US" sz="1400" b="1" dirty="0">
                <a:solidFill>
                  <a:srgbClr val="C45836"/>
                </a:solidFill>
                <a:sym typeface="+mn-ea"/>
              </a:rPr>
              <a:t>非中国籍人。母语非汉语。</a:t>
            </a:r>
          </a:p>
          <a:p>
            <a:pPr marL="171450" lvl="1" indent="-171450" algn="l">
              <a:lnSpc>
                <a:spcPct val="110000"/>
              </a:lnSpc>
              <a:spcBef>
                <a:spcPct val="0"/>
              </a:spcBef>
              <a:spcAft>
                <a:spcPct val="15000"/>
              </a:spcAft>
            </a:pPr>
            <a:r>
              <a:rPr lang="zh-CN" altLang="en-US" sz="1400" b="1" dirty="0">
                <a:solidFill>
                  <a:srgbClr val="C45836"/>
                </a:solidFill>
                <a:sym typeface="+mn-ea"/>
              </a:rPr>
              <a:t>年龄不限，身心健康。</a:t>
            </a:r>
          </a:p>
        </p:txBody>
      </p:sp>
      <p:sp>
        <p:nvSpPr>
          <p:cNvPr id="23" name="文本框 22"/>
          <p:cNvSpPr txBox="1"/>
          <p:nvPr/>
        </p:nvSpPr>
        <p:spPr>
          <a:xfrm>
            <a:off x="966470" y="2980055"/>
            <a:ext cx="2279650" cy="607695"/>
          </a:xfrm>
          <a:prstGeom prst="rect">
            <a:avLst/>
          </a:prstGeom>
          <a:noFill/>
        </p:spPr>
        <p:txBody>
          <a:bodyPr wrap="square" rtlCol="0">
            <a:spAutoFit/>
          </a:bodyPr>
          <a:lstStyle/>
          <a:p>
            <a:pPr marL="171450" lvl="1" indent="-171450" algn="l">
              <a:lnSpc>
                <a:spcPct val="110000"/>
              </a:lnSpc>
              <a:spcBef>
                <a:spcPct val="0"/>
              </a:spcBef>
              <a:spcAft>
                <a:spcPct val="15000"/>
              </a:spcAft>
            </a:pPr>
            <a:r>
              <a:rPr lang="zh-CN" altLang="en-US" sz="1400" b="1" dirty="0">
                <a:solidFill>
                  <a:srgbClr val="C45836"/>
                </a:solidFill>
                <a:sym typeface="+mn-ea"/>
              </a:rPr>
              <a:t>免学费</a:t>
            </a:r>
          </a:p>
          <a:p>
            <a:pPr marL="171450" lvl="1" indent="-171450" algn="l">
              <a:lnSpc>
                <a:spcPct val="110000"/>
              </a:lnSpc>
              <a:spcBef>
                <a:spcPct val="0"/>
              </a:spcBef>
              <a:spcAft>
                <a:spcPct val="15000"/>
              </a:spcAft>
            </a:pPr>
            <a:r>
              <a:rPr lang="zh-CN" altLang="en-US" sz="1400" b="1" dirty="0">
                <a:solidFill>
                  <a:srgbClr val="C45836"/>
                </a:solidFill>
                <a:sym typeface="+mn-ea"/>
              </a:rPr>
              <a:t>免报名费</a:t>
            </a:r>
          </a:p>
        </p:txBody>
      </p:sp>
      <p:sp>
        <p:nvSpPr>
          <p:cNvPr id="24" name="文本框 23"/>
          <p:cNvSpPr txBox="1"/>
          <p:nvPr/>
        </p:nvSpPr>
        <p:spPr>
          <a:xfrm>
            <a:off x="966470" y="4309110"/>
            <a:ext cx="2280285" cy="713740"/>
          </a:xfrm>
          <a:prstGeom prst="rect">
            <a:avLst/>
          </a:prstGeom>
          <a:noFill/>
        </p:spPr>
        <p:txBody>
          <a:bodyPr wrap="square" rtlCol="0" anchor="t">
            <a:spAutoFit/>
          </a:bodyPr>
          <a:lstStyle/>
          <a:p>
            <a:pPr marL="171450" lvl="1" indent="-171450">
              <a:lnSpc>
                <a:spcPct val="100000"/>
              </a:lnSpc>
              <a:spcBef>
                <a:spcPct val="0"/>
              </a:spcBef>
              <a:spcAft>
                <a:spcPct val="15000"/>
              </a:spcAft>
            </a:pPr>
            <a:r>
              <a:rPr lang="en-US" altLang="zh-CN" sz="1200" b="1" dirty="0">
                <a:solidFill>
                  <a:srgbClr val="C45836"/>
                </a:solidFill>
                <a:latin typeface="微软雅黑" panose="020B0503020204020204" pitchFamily="34" charset="-122"/>
                <a:ea typeface="微软雅黑" panose="020B0503020204020204" pitchFamily="34" charset="-122"/>
                <a:sym typeface="+mn-ea"/>
              </a:rPr>
              <a:t>Free tuition</a:t>
            </a:r>
          </a:p>
          <a:p>
            <a:pPr marL="0" lvl="1" indent="-171450">
              <a:lnSpc>
                <a:spcPct val="100000"/>
              </a:lnSpc>
              <a:spcBef>
                <a:spcPct val="0"/>
              </a:spcBef>
              <a:spcAft>
                <a:spcPct val="15000"/>
              </a:spcAft>
            </a:pPr>
            <a:r>
              <a:rPr lang="en-US" altLang="zh-CN" sz="1200" b="1" dirty="0">
                <a:solidFill>
                  <a:srgbClr val="C45836"/>
                </a:solidFill>
                <a:latin typeface="微软雅黑" panose="020B0503020204020204" pitchFamily="34" charset="-122"/>
                <a:ea typeface="微软雅黑" panose="020B0503020204020204" pitchFamily="34" charset="-122"/>
                <a:sym typeface="+mn-ea"/>
              </a:rPr>
              <a:t>Registration fee</a:t>
            </a:r>
            <a:endParaRPr lang="en-US" altLang="zh-CN" sz="1200" b="1" dirty="0">
              <a:solidFill>
                <a:srgbClr val="C45836"/>
              </a:solidFill>
              <a:latin typeface="微软雅黑" panose="020B0503020204020204" pitchFamily="34" charset="-122"/>
              <a:ea typeface="微软雅黑" panose="020B0503020204020204" pitchFamily="34" charset="-122"/>
            </a:endParaRPr>
          </a:p>
          <a:p>
            <a:pPr marL="171450" lvl="1" indent="-171450">
              <a:lnSpc>
                <a:spcPct val="100000"/>
              </a:lnSpc>
              <a:spcBef>
                <a:spcPct val="0"/>
              </a:spcBef>
              <a:spcAft>
                <a:spcPct val="15000"/>
              </a:spcAft>
            </a:pPr>
            <a:endParaRPr lang="en-US" altLang="zh-CN" sz="1200" b="1" dirty="0">
              <a:solidFill>
                <a:srgbClr val="C45836"/>
              </a:solidFill>
              <a:latin typeface="微软雅黑" panose="020B0503020204020204" pitchFamily="34" charset="-122"/>
              <a:ea typeface="微软雅黑" panose="020B0503020204020204" pitchFamily="34" charset="-122"/>
              <a:sym typeface="+mn-ea"/>
            </a:endParaRPr>
          </a:p>
        </p:txBody>
      </p:sp>
      <p:sp>
        <p:nvSpPr>
          <p:cNvPr id="25" name="文本框 24"/>
          <p:cNvSpPr txBox="1"/>
          <p:nvPr/>
        </p:nvSpPr>
        <p:spPr>
          <a:xfrm>
            <a:off x="782320" y="643890"/>
            <a:ext cx="2011680" cy="645160"/>
          </a:xfrm>
          <a:prstGeom prst="rect">
            <a:avLst/>
          </a:prstGeom>
          <a:noFill/>
        </p:spPr>
        <p:txBody>
          <a:bodyPr wrap="none" rtlCol="0">
            <a:spAutoFit/>
          </a:bodyPr>
          <a:lstStyle/>
          <a:p>
            <a:r>
              <a:rPr lang="zh-CN" altLang="en-US" sz="3600" b="1">
                <a:solidFill>
                  <a:srgbClr val="C45836"/>
                </a:solidFill>
                <a:latin typeface="微软雅黑" panose="020B0503020204020204" pitchFamily="34" charset="-122"/>
                <a:ea typeface="微软雅黑" panose="020B0503020204020204" pitchFamily="34" charset="-122"/>
              </a:rPr>
              <a:t>申请流程</a:t>
            </a:r>
          </a:p>
        </p:txBody>
      </p:sp>
      <p:sp>
        <p:nvSpPr>
          <p:cNvPr id="27" name="文本框 26"/>
          <p:cNvSpPr txBox="1"/>
          <p:nvPr/>
        </p:nvSpPr>
        <p:spPr>
          <a:xfrm>
            <a:off x="849313" y="1289050"/>
            <a:ext cx="2194560" cy="337185"/>
          </a:xfrm>
          <a:prstGeom prst="rect">
            <a:avLst/>
          </a:prstGeom>
          <a:noFill/>
        </p:spPr>
        <p:txBody>
          <a:bodyPr wrap="none" rtlCol="0" anchor="t">
            <a:spAutoFit/>
          </a:bodyPr>
          <a:lstStyle/>
          <a:p>
            <a:pPr algn="dist"/>
            <a:r>
              <a:rPr lang="en-US" altLang="zh-CN" sz="1600" b="1" dirty="0">
                <a:solidFill>
                  <a:srgbClr val="DDBC96"/>
                </a:solidFill>
                <a:latin typeface="微软雅黑" panose="020B0503020204020204" pitchFamily="34" charset="-122"/>
                <a:ea typeface="微软雅黑" panose="020B0503020204020204" pitchFamily="34" charset="-122"/>
                <a:sym typeface="+mn-ea"/>
              </a:rPr>
              <a:t>Application Process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每日故宫V2.0 (3)"/>
          <p:cNvPicPr>
            <a:picLocks noChangeAspect="1"/>
          </p:cNvPicPr>
          <p:nvPr/>
        </p:nvPicPr>
        <p:blipFill>
          <a:blip r:embed="rId3"/>
          <a:srcRect r="7453" b="6891"/>
          <a:stretch>
            <a:fillRect/>
          </a:stretch>
        </p:blipFill>
        <p:spPr>
          <a:xfrm>
            <a:off x="-1905" y="-38735"/>
            <a:ext cx="12226925" cy="6920230"/>
          </a:xfrm>
          <a:prstGeom prst="rect">
            <a:avLst/>
          </a:prstGeom>
        </p:spPr>
      </p:pic>
      <p:sp>
        <p:nvSpPr>
          <p:cNvPr id="2" name="矩形 1"/>
          <p:cNvSpPr/>
          <p:nvPr/>
        </p:nvSpPr>
        <p:spPr>
          <a:xfrm>
            <a:off x="-3175" y="2607310"/>
            <a:ext cx="12216765" cy="42741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3200" b="1">
              <a:solidFill>
                <a:srgbClr val="DDBC96"/>
              </a:solidFill>
              <a:sym typeface="+mn-ea"/>
            </a:endParaRPr>
          </a:p>
        </p:txBody>
      </p:sp>
      <p:sp>
        <p:nvSpPr>
          <p:cNvPr id="3" name="矩形 2"/>
          <p:cNvSpPr/>
          <p:nvPr/>
        </p:nvSpPr>
        <p:spPr>
          <a:xfrm>
            <a:off x="692150" y="2606040"/>
            <a:ext cx="10699750" cy="395732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
          <a:stretch>
            <a:fillRect/>
          </a:stretch>
        </p:blipFill>
        <p:spPr>
          <a:xfrm>
            <a:off x="1047115" y="3260725"/>
            <a:ext cx="2630805" cy="2562225"/>
          </a:xfrm>
          <a:prstGeom prst="rect">
            <a:avLst/>
          </a:prstGeom>
        </p:spPr>
      </p:pic>
      <p:sp>
        <p:nvSpPr>
          <p:cNvPr id="14" name="文本框 13"/>
          <p:cNvSpPr txBox="1"/>
          <p:nvPr/>
        </p:nvSpPr>
        <p:spPr>
          <a:xfrm>
            <a:off x="4625340" y="3115310"/>
            <a:ext cx="4809490" cy="1014730"/>
          </a:xfrm>
          <a:prstGeom prst="rect">
            <a:avLst/>
          </a:prstGeom>
          <a:noFill/>
        </p:spPr>
        <p:txBody>
          <a:bodyPr wrap="square" rtlCol="0" anchor="t">
            <a:spAutoFit/>
          </a:bodyPr>
          <a:lstStyle/>
          <a:p>
            <a:pPr algn="l">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扫描二维码，下载申请表，填好个人信息</a:t>
            </a:r>
          </a:p>
          <a:p>
            <a:pPr algn="l">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发送到TJFSUkggxhy@163.com邮箱</a:t>
            </a:r>
          </a:p>
        </p:txBody>
      </p:sp>
      <p:sp>
        <p:nvSpPr>
          <p:cNvPr id="15" name="文本框 14"/>
          <p:cNvSpPr txBox="1"/>
          <p:nvPr/>
        </p:nvSpPr>
        <p:spPr>
          <a:xfrm>
            <a:off x="4625340" y="4130040"/>
            <a:ext cx="6626225" cy="613694"/>
          </a:xfrm>
          <a:prstGeom prst="rect">
            <a:avLst/>
          </a:prstGeom>
          <a:noFill/>
        </p:spPr>
        <p:txBody>
          <a:bodyPr wrap="square" rtlCol="0" anchor="t">
            <a:spAutoFit/>
          </a:bodyPr>
          <a:lstStyle/>
          <a:p>
            <a:pPr algn="just">
              <a:lnSpc>
                <a:spcPct val="150000"/>
              </a:lnSpc>
            </a:pPr>
            <a:r>
              <a:rPr lang="en-US" altLang="zh-CN" sz="1200" b="1" dirty="0">
                <a:solidFill>
                  <a:srgbClr val="DDBC96"/>
                </a:solidFill>
                <a:latin typeface="微软雅黑" panose="020B0503020204020204" pitchFamily="34" charset="-122"/>
                <a:ea typeface="微软雅黑" panose="020B0503020204020204" pitchFamily="34" charset="-122"/>
                <a:sym typeface="+mn-ea"/>
              </a:rPr>
              <a:t>Scan the QR code, download the application form, </a:t>
            </a:r>
          </a:p>
          <a:p>
            <a:pPr algn="just">
              <a:lnSpc>
                <a:spcPct val="150000"/>
              </a:lnSpc>
            </a:pPr>
            <a:r>
              <a:rPr lang="en-US" altLang="zh-CN" sz="1200" b="1" dirty="0">
                <a:solidFill>
                  <a:srgbClr val="DDBC96"/>
                </a:solidFill>
                <a:latin typeface="微软雅黑" panose="020B0503020204020204" pitchFamily="34" charset="-122"/>
                <a:ea typeface="微软雅黑" panose="020B0503020204020204" pitchFamily="34" charset="-122"/>
                <a:sym typeface="+mn-ea"/>
              </a:rPr>
              <a:t>fill in the personal information, and send to TJFSUkggxhy@163.com</a:t>
            </a:r>
            <a:endParaRPr lang="en-US" altLang="zh-CN" sz="1200" b="1" dirty="0">
              <a:solidFill>
                <a:srgbClr val="DDBC96"/>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4625340" y="5083175"/>
            <a:ext cx="2562225" cy="368300"/>
          </a:xfrm>
          <a:prstGeom prst="rect">
            <a:avLst/>
          </a:prstGeom>
          <a:noFill/>
        </p:spPr>
        <p:txBody>
          <a:bodyPr wrap="none" rtlCol="0" anchor="t">
            <a:spAutoFit/>
          </a:bodyPr>
          <a:lstStyle/>
          <a:p>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申请截止时间：1月31日</a:t>
            </a:r>
          </a:p>
        </p:txBody>
      </p:sp>
      <p:sp>
        <p:nvSpPr>
          <p:cNvPr id="17" name="文本框 16"/>
          <p:cNvSpPr txBox="1"/>
          <p:nvPr/>
        </p:nvSpPr>
        <p:spPr>
          <a:xfrm>
            <a:off x="4625340" y="5362575"/>
            <a:ext cx="4107180" cy="645160"/>
          </a:xfrm>
          <a:prstGeom prst="rect">
            <a:avLst/>
          </a:prstGeom>
          <a:noFill/>
        </p:spPr>
        <p:txBody>
          <a:bodyPr wrap="none" rtlCol="0" anchor="t">
            <a:spAutoFit/>
          </a:bodyPr>
          <a:lstStyle/>
          <a:p>
            <a:pPr>
              <a:lnSpc>
                <a:spcPct val="200000"/>
              </a:lnSpc>
            </a:pPr>
            <a:r>
              <a:rPr lang="en-US" altLang="zh-CN" sz="1200" b="1" dirty="0">
                <a:solidFill>
                  <a:srgbClr val="DDBC96"/>
                </a:solidFill>
                <a:latin typeface="微软雅黑" panose="020B0503020204020204" pitchFamily="34" charset="-122"/>
                <a:ea typeface="微软雅黑" panose="020B0503020204020204" pitchFamily="34" charset="-122"/>
                <a:sym typeface="+mn-ea"/>
              </a:rPr>
              <a:t>Deadline for application: January 31</a:t>
            </a:r>
            <a:endParaRPr lang="en-US" altLang="zh-CN" sz="1200" b="1" dirty="0">
              <a:solidFill>
                <a:srgbClr val="DDBC9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每日故宫V2.0 (3)"/>
          <p:cNvPicPr>
            <a:picLocks noChangeAspect="1"/>
          </p:cNvPicPr>
          <p:nvPr/>
        </p:nvPicPr>
        <p:blipFill>
          <a:blip r:embed="rId2"/>
          <a:srcRect r="7453" b="6891"/>
          <a:stretch>
            <a:fillRect/>
          </a:stretch>
        </p:blipFill>
        <p:spPr>
          <a:xfrm>
            <a:off x="-28575" y="-38735"/>
            <a:ext cx="12226925" cy="6920230"/>
          </a:xfrm>
          <a:prstGeom prst="rect">
            <a:avLst/>
          </a:prstGeom>
        </p:spPr>
      </p:pic>
      <p:sp>
        <p:nvSpPr>
          <p:cNvPr id="2" name="矩形 1"/>
          <p:cNvSpPr/>
          <p:nvPr/>
        </p:nvSpPr>
        <p:spPr>
          <a:xfrm>
            <a:off x="-29845" y="2607310"/>
            <a:ext cx="12216765" cy="42741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a:latin typeface="微软雅黑" panose="020B0503020204020204" pitchFamily="34" charset="-122"/>
              <a:ea typeface="微软雅黑" panose="020B0503020204020204" pitchFamily="34" charset="-122"/>
            </a:endParaRPr>
          </a:p>
        </p:txBody>
      </p:sp>
      <p:sp>
        <p:nvSpPr>
          <p:cNvPr id="8" name="矩形 7"/>
          <p:cNvSpPr/>
          <p:nvPr/>
        </p:nvSpPr>
        <p:spPr>
          <a:xfrm>
            <a:off x="742315" y="3470275"/>
            <a:ext cx="2591435" cy="1016635"/>
          </a:xfrm>
          <a:prstGeom prst="rect">
            <a:avLst/>
          </a:prstGeom>
          <a:noFill/>
          <a:ln>
            <a:solidFill>
              <a:srgbClr val="DDBC96"/>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DBC96"/>
                </a:solidFill>
              </a:rPr>
              <a:t>课程设置</a:t>
            </a:r>
          </a:p>
        </p:txBody>
      </p:sp>
      <p:sp>
        <p:nvSpPr>
          <p:cNvPr id="9" name="矩形 8"/>
          <p:cNvSpPr/>
          <p:nvPr/>
        </p:nvSpPr>
        <p:spPr>
          <a:xfrm>
            <a:off x="3471545" y="3470275"/>
            <a:ext cx="2591435" cy="1017270"/>
          </a:xfrm>
          <a:prstGeom prst="rect">
            <a:avLst/>
          </a:prstGeom>
          <a:noFill/>
          <a:ln>
            <a:solidFill>
              <a:srgbClr val="DDBC96"/>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DBC96"/>
                </a:solidFill>
              </a:rPr>
              <a:t>美丽外大</a:t>
            </a:r>
          </a:p>
        </p:txBody>
      </p:sp>
      <p:sp>
        <p:nvSpPr>
          <p:cNvPr id="10" name="矩形 9"/>
          <p:cNvSpPr/>
          <p:nvPr/>
        </p:nvSpPr>
        <p:spPr>
          <a:xfrm>
            <a:off x="6190615" y="3469640"/>
            <a:ext cx="2592070" cy="1017270"/>
          </a:xfrm>
          <a:prstGeom prst="rect">
            <a:avLst/>
          </a:prstGeom>
          <a:noFill/>
          <a:ln>
            <a:solidFill>
              <a:srgbClr val="DDBC96"/>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DBC96"/>
                </a:solidFill>
              </a:rPr>
              <a:t>师资队伍</a:t>
            </a:r>
          </a:p>
        </p:txBody>
      </p:sp>
      <p:sp>
        <p:nvSpPr>
          <p:cNvPr id="11" name="矩形 10"/>
          <p:cNvSpPr/>
          <p:nvPr/>
        </p:nvSpPr>
        <p:spPr>
          <a:xfrm>
            <a:off x="8911590" y="3470910"/>
            <a:ext cx="2592705" cy="1016635"/>
          </a:xfrm>
          <a:prstGeom prst="rect">
            <a:avLst/>
          </a:prstGeom>
          <a:noFill/>
          <a:ln>
            <a:solidFill>
              <a:srgbClr val="DDBC96"/>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DBC96"/>
                </a:solidFill>
              </a:rPr>
              <a:t>申请流程</a:t>
            </a:r>
          </a:p>
        </p:txBody>
      </p:sp>
      <p:sp>
        <p:nvSpPr>
          <p:cNvPr id="3" name="矩形 2"/>
          <p:cNvSpPr/>
          <p:nvPr/>
        </p:nvSpPr>
        <p:spPr>
          <a:xfrm>
            <a:off x="742315" y="4451350"/>
            <a:ext cx="2591435" cy="512445"/>
          </a:xfrm>
          <a:prstGeom prst="rect">
            <a:avLst/>
          </a:prstGeom>
          <a:solidFill>
            <a:srgbClr val="DDBC96"/>
          </a:solidFill>
          <a:ln>
            <a:solidFill>
              <a:srgbClr val="DD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40155" y="4542155"/>
            <a:ext cx="1595120" cy="337185"/>
          </a:xfrm>
          <a:prstGeom prst="rect">
            <a:avLst/>
          </a:prstGeom>
          <a:noFill/>
        </p:spPr>
        <p:txBody>
          <a:bodyPr wrap="none" rtlCol="0" anchor="t">
            <a:spAutoFit/>
          </a:bodyPr>
          <a:lstStyle/>
          <a:p>
            <a:r>
              <a:rPr lang="en-US" sz="1600" b="1" dirty="0">
                <a:solidFill>
                  <a:srgbClr val="C45836"/>
                </a:solidFill>
                <a:latin typeface="微软雅黑" panose="020B0503020204020204" pitchFamily="34" charset="-122"/>
                <a:ea typeface="微软雅黑" panose="020B0503020204020204" pitchFamily="34" charset="-122"/>
                <a:sym typeface="+mn-ea"/>
              </a:rPr>
              <a:t>CURRICULUM</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16" name="矩形 15"/>
          <p:cNvSpPr/>
          <p:nvPr/>
        </p:nvSpPr>
        <p:spPr>
          <a:xfrm>
            <a:off x="3471545" y="4454525"/>
            <a:ext cx="2591435" cy="512445"/>
          </a:xfrm>
          <a:prstGeom prst="rect">
            <a:avLst/>
          </a:prstGeom>
          <a:solidFill>
            <a:srgbClr val="DDBC96"/>
          </a:solidFill>
          <a:ln>
            <a:solidFill>
              <a:srgbClr val="DD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587751" y="4538980"/>
            <a:ext cx="2324752" cy="338554"/>
          </a:xfrm>
          <a:prstGeom prst="rect">
            <a:avLst/>
          </a:prstGeom>
          <a:noFill/>
        </p:spPr>
        <p:txBody>
          <a:bodyPr wrap="square" rtlCol="0" anchor="t">
            <a:spAutoFit/>
          </a:bodyPr>
          <a:lstStyle/>
          <a:p>
            <a:pPr algn="ctr"/>
            <a:r>
              <a:rPr lang="en-US" sz="1600" b="1" dirty="0">
                <a:solidFill>
                  <a:srgbClr val="C45836"/>
                </a:solidFill>
                <a:latin typeface="微软雅黑" panose="020B0503020204020204" pitchFamily="34" charset="-122"/>
                <a:ea typeface="微软雅黑" panose="020B0503020204020204" pitchFamily="34" charset="-122"/>
                <a:sym typeface="+mn-ea"/>
              </a:rPr>
              <a:t>BEAUTIFUL TFSU</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19" name="矩形 18"/>
          <p:cNvSpPr/>
          <p:nvPr/>
        </p:nvSpPr>
        <p:spPr>
          <a:xfrm>
            <a:off x="6190615" y="4454525"/>
            <a:ext cx="2591435" cy="512445"/>
          </a:xfrm>
          <a:prstGeom prst="rect">
            <a:avLst/>
          </a:prstGeom>
          <a:solidFill>
            <a:srgbClr val="DDBC96"/>
          </a:solidFill>
          <a:ln>
            <a:solidFill>
              <a:srgbClr val="DD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943090" y="4556760"/>
            <a:ext cx="1086485" cy="337185"/>
          </a:xfrm>
          <a:prstGeom prst="rect">
            <a:avLst/>
          </a:prstGeom>
          <a:noFill/>
        </p:spPr>
        <p:txBody>
          <a:bodyPr wrap="none" rtlCol="0" anchor="t">
            <a:spAutoFit/>
          </a:bodyPr>
          <a:lstStyle/>
          <a:p>
            <a:r>
              <a:rPr lang="en-US" sz="1600" b="1" dirty="0">
                <a:solidFill>
                  <a:srgbClr val="C45836"/>
                </a:solidFill>
                <a:latin typeface="微软雅黑" panose="020B0503020204020204" pitchFamily="34" charset="-122"/>
                <a:ea typeface="微软雅黑" panose="020B0503020204020204" pitchFamily="34" charset="-122"/>
                <a:sym typeface="+mn-ea"/>
              </a:rPr>
              <a:t>FACULTY</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21" name="矩形 20"/>
          <p:cNvSpPr/>
          <p:nvPr/>
        </p:nvSpPr>
        <p:spPr>
          <a:xfrm>
            <a:off x="8912860" y="4451350"/>
            <a:ext cx="2591435" cy="512445"/>
          </a:xfrm>
          <a:prstGeom prst="rect">
            <a:avLst/>
          </a:prstGeom>
          <a:solidFill>
            <a:srgbClr val="DDBC96"/>
          </a:solidFill>
          <a:ln>
            <a:solidFill>
              <a:srgbClr val="DD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9065895" y="4565650"/>
            <a:ext cx="2286000" cy="306705"/>
          </a:xfrm>
          <a:prstGeom prst="rect">
            <a:avLst/>
          </a:prstGeom>
          <a:noFill/>
        </p:spPr>
        <p:txBody>
          <a:bodyPr wrap="none" rtlCol="0" anchor="t">
            <a:spAutoFit/>
          </a:bodyPr>
          <a:lstStyle/>
          <a:p>
            <a:r>
              <a:rPr lang="en-US" sz="1400" b="1" dirty="0">
                <a:solidFill>
                  <a:srgbClr val="C45836"/>
                </a:solidFill>
                <a:latin typeface="微软雅黑" panose="020B0503020204020204" pitchFamily="34" charset="-122"/>
                <a:ea typeface="微软雅黑" panose="020B0503020204020204" pitchFamily="34" charset="-122"/>
                <a:sym typeface="+mn-ea"/>
              </a:rPr>
              <a:t>APPLICATION PROCESS</a:t>
            </a:r>
            <a:endParaRPr lang="en-US" altLang="en-US" sz="1400" b="1" dirty="0">
              <a:solidFill>
                <a:srgbClr val="C45836"/>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每日故宫V2.0 (3)"/>
          <p:cNvPicPr>
            <a:picLocks noChangeAspect="1"/>
          </p:cNvPicPr>
          <p:nvPr/>
        </p:nvPicPr>
        <p:blipFill>
          <a:blip r:embed="rId2"/>
          <a:srcRect r="7453" b="6891"/>
          <a:stretch>
            <a:fillRect/>
          </a:stretch>
        </p:blipFill>
        <p:spPr>
          <a:xfrm>
            <a:off x="-28575" y="-38735"/>
            <a:ext cx="12226925" cy="6920230"/>
          </a:xfrm>
          <a:prstGeom prst="rect">
            <a:avLst/>
          </a:prstGeom>
        </p:spPr>
      </p:pic>
      <p:sp>
        <p:nvSpPr>
          <p:cNvPr id="2" name="矩形 1"/>
          <p:cNvSpPr/>
          <p:nvPr/>
        </p:nvSpPr>
        <p:spPr>
          <a:xfrm>
            <a:off x="-29845" y="2607310"/>
            <a:ext cx="12216765" cy="42741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a:latin typeface="微软雅黑" panose="020B0503020204020204" pitchFamily="34" charset="-122"/>
              <a:ea typeface="微软雅黑" panose="020B0503020204020204" pitchFamily="34" charset="-122"/>
            </a:endParaRPr>
          </a:p>
        </p:txBody>
      </p:sp>
      <p:sp>
        <p:nvSpPr>
          <p:cNvPr id="8" name="矩形 7"/>
          <p:cNvSpPr/>
          <p:nvPr/>
        </p:nvSpPr>
        <p:spPr>
          <a:xfrm>
            <a:off x="742315" y="3470275"/>
            <a:ext cx="2591435" cy="1016635"/>
          </a:xfrm>
          <a:prstGeom prst="rect">
            <a:avLst/>
          </a:prstGeom>
          <a:noFill/>
          <a:ln>
            <a:solidFill>
              <a:srgbClr val="DDBC96"/>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DBC96"/>
                </a:solidFill>
              </a:rPr>
              <a:t>课程设置</a:t>
            </a:r>
          </a:p>
        </p:txBody>
      </p:sp>
      <p:sp>
        <p:nvSpPr>
          <p:cNvPr id="9" name="矩形 8"/>
          <p:cNvSpPr/>
          <p:nvPr/>
        </p:nvSpPr>
        <p:spPr>
          <a:xfrm>
            <a:off x="3471545" y="3470275"/>
            <a:ext cx="2591435" cy="1017270"/>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美丽外大</a:t>
            </a:r>
          </a:p>
        </p:txBody>
      </p:sp>
      <p:sp>
        <p:nvSpPr>
          <p:cNvPr id="10" name="矩形 9"/>
          <p:cNvSpPr/>
          <p:nvPr/>
        </p:nvSpPr>
        <p:spPr>
          <a:xfrm>
            <a:off x="6190615" y="3469640"/>
            <a:ext cx="2592070" cy="1017270"/>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师资队伍</a:t>
            </a:r>
          </a:p>
        </p:txBody>
      </p:sp>
      <p:sp>
        <p:nvSpPr>
          <p:cNvPr id="11" name="矩形 10"/>
          <p:cNvSpPr/>
          <p:nvPr/>
        </p:nvSpPr>
        <p:spPr>
          <a:xfrm>
            <a:off x="8911590" y="3470910"/>
            <a:ext cx="2592705" cy="1016635"/>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申请流程</a:t>
            </a:r>
          </a:p>
        </p:txBody>
      </p:sp>
      <p:sp>
        <p:nvSpPr>
          <p:cNvPr id="3" name="矩形 2"/>
          <p:cNvSpPr/>
          <p:nvPr/>
        </p:nvSpPr>
        <p:spPr>
          <a:xfrm>
            <a:off x="742315" y="4451350"/>
            <a:ext cx="2591435" cy="512445"/>
          </a:xfrm>
          <a:prstGeom prst="rect">
            <a:avLst/>
          </a:prstGeom>
          <a:solidFill>
            <a:srgbClr val="DDBC96"/>
          </a:solidFill>
          <a:ln>
            <a:solidFill>
              <a:srgbClr val="DD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40155" y="4542155"/>
            <a:ext cx="1595120" cy="337185"/>
          </a:xfrm>
          <a:prstGeom prst="rect">
            <a:avLst/>
          </a:prstGeom>
          <a:noFill/>
        </p:spPr>
        <p:txBody>
          <a:bodyPr wrap="none" rtlCol="0" anchor="t">
            <a:spAutoFit/>
          </a:bodyPr>
          <a:lstStyle/>
          <a:p>
            <a:r>
              <a:rPr lang="en-US" sz="1600" b="1" dirty="0">
                <a:solidFill>
                  <a:srgbClr val="C45836"/>
                </a:solidFill>
                <a:latin typeface="微软雅黑" panose="020B0503020204020204" pitchFamily="34" charset="-122"/>
                <a:ea typeface="微软雅黑" panose="020B0503020204020204" pitchFamily="34" charset="-122"/>
                <a:sym typeface="+mn-ea"/>
              </a:rPr>
              <a:t>CURRICULUM</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16" name="矩形 15"/>
          <p:cNvSpPr/>
          <p:nvPr/>
        </p:nvSpPr>
        <p:spPr>
          <a:xfrm>
            <a:off x="3471545" y="4454525"/>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587115" y="4538980"/>
            <a:ext cx="2325387" cy="338554"/>
          </a:xfrm>
          <a:prstGeom prst="rect">
            <a:avLst/>
          </a:prstGeom>
          <a:noFill/>
        </p:spPr>
        <p:txBody>
          <a:bodyPr wrap="square" rtlCol="0" anchor="t">
            <a:spAutoFit/>
          </a:bodyPr>
          <a:lstStyle/>
          <a:p>
            <a:pPr algn="ctr"/>
            <a:r>
              <a:rPr lang="en-US" sz="1600" b="1" dirty="0">
                <a:solidFill>
                  <a:srgbClr val="C45836"/>
                </a:solidFill>
                <a:latin typeface="微软雅黑" panose="020B0503020204020204" pitchFamily="34" charset="-122"/>
                <a:ea typeface="微软雅黑" panose="020B0503020204020204" pitchFamily="34" charset="-122"/>
                <a:sym typeface="+mn-ea"/>
              </a:rPr>
              <a:t>BEAUTIFUL TFSU</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19" name="矩形 18"/>
          <p:cNvSpPr/>
          <p:nvPr/>
        </p:nvSpPr>
        <p:spPr>
          <a:xfrm>
            <a:off x="6191250" y="4488180"/>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943090" y="4556760"/>
            <a:ext cx="1086485" cy="337185"/>
          </a:xfrm>
          <a:prstGeom prst="rect">
            <a:avLst/>
          </a:prstGeom>
          <a:noFill/>
        </p:spPr>
        <p:txBody>
          <a:bodyPr wrap="none" rtlCol="0" anchor="t">
            <a:spAutoFit/>
          </a:bodyPr>
          <a:lstStyle/>
          <a:p>
            <a:r>
              <a:rPr lang="en-US" sz="1600" b="1" dirty="0">
                <a:solidFill>
                  <a:srgbClr val="C45836"/>
                </a:solidFill>
                <a:latin typeface="微软雅黑" panose="020B0503020204020204" pitchFamily="34" charset="-122"/>
                <a:ea typeface="微软雅黑" panose="020B0503020204020204" pitchFamily="34" charset="-122"/>
                <a:sym typeface="+mn-ea"/>
              </a:rPr>
              <a:t>FACULTY</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21" name="矩形 20"/>
          <p:cNvSpPr/>
          <p:nvPr/>
        </p:nvSpPr>
        <p:spPr>
          <a:xfrm>
            <a:off x="8912860" y="4484370"/>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9064625" y="4602480"/>
            <a:ext cx="2286000" cy="306705"/>
          </a:xfrm>
          <a:prstGeom prst="rect">
            <a:avLst/>
          </a:prstGeom>
          <a:noFill/>
        </p:spPr>
        <p:txBody>
          <a:bodyPr wrap="none" rtlCol="0" anchor="t">
            <a:spAutoFit/>
          </a:bodyPr>
          <a:lstStyle/>
          <a:p>
            <a:r>
              <a:rPr lang="en-US" sz="1400" b="1" dirty="0">
                <a:solidFill>
                  <a:srgbClr val="C45836"/>
                </a:solidFill>
                <a:latin typeface="微软雅黑" panose="020B0503020204020204" pitchFamily="34" charset="-122"/>
                <a:ea typeface="微软雅黑" panose="020B0503020204020204" pitchFamily="34" charset="-122"/>
                <a:sym typeface="+mn-ea"/>
              </a:rPr>
              <a:t>APPLICATION PROCESS</a:t>
            </a:r>
            <a:endParaRPr lang="en-US" altLang="en-US" sz="1400" b="1" dirty="0">
              <a:solidFill>
                <a:srgbClr val="C45836"/>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0" y="-18415"/>
            <a:ext cx="12216765" cy="6882130"/>
          </a:xfrm>
          <a:prstGeom prst="rect">
            <a:avLst/>
          </a:prstGeom>
          <a:solidFill>
            <a:srgbClr val="DDB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p:nvPr>
            <p:custDataLst>
              <p:tags r:id="rId1"/>
            </p:custDataLst>
          </p:nvPr>
        </p:nvPicPr>
        <p:blipFill>
          <a:blip r:embed="rId6">
            <a:grayscl/>
          </a:blip>
          <a:stretch>
            <a:fillRect/>
          </a:stretch>
        </p:blipFill>
        <p:spPr>
          <a:xfrm>
            <a:off x="1768475" y="1278890"/>
            <a:ext cx="1463675" cy="1463675"/>
          </a:xfrm>
          <a:prstGeom prst="ellipse">
            <a:avLst/>
          </a:prstGeom>
          <a:ln w="76200">
            <a:solidFill>
              <a:srgbClr val="C45836"/>
            </a:solidFill>
          </a:ln>
        </p:spPr>
      </p:pic>
      <p:pic>
        <p:nvPicPr>
          <p:cNvPr id="23" name="图片 22"/>
          <p:cNvPicPr/>
          <p:nvPr>
            <p:custDataLst>
              <p:tags r:id="rId2"/>
            </p:custDataLst>
          </p:nvPr>
        </p:nvPicPr>
        <p:blipFill>
          <a:blip r:embed="rId7">
            <a:grayscl/>
          </a:blip>
          <a:stretch>
            <a:fillRect/>
          </a:stretch>
        </p:blipFill>
        <p:spPr>
          <a:xfrm>
            <a:off x="9544050" y="2742565"/>
            <a:ext cx="1463675" cy="1463675"/>
          </a:xfrm>
          <a:prstGeom prst="ellipse">
            <a:avLst/>
          </a:prstGeom>
          <a:ln w="76200">
            <a:solidFill>
              <a:srgbClr val="C45836"/>
            </a:solidFill>
          </a:ln>
        </p:spPr>
      </p:pic>
      <p:pic>
        <p:nvPicPr>
          <p:cNvPr id="24" name="图片 23"/>
          <p:cNvPicPr/>
          <p:nvPr>
            <p:custDataLst>
              <p:tags r:id="rId3"/>
            </p:custDataLst>
          </p:nvPr>
        </p:nvPicPr>
        <p:blipFill>
          <a:blip r:embed="rId8">
            <a:grayscl/>
            <a:lum bright="-6000" contrast="-18000"/>
            <a:extLst>
              <a:ext uri="{28A0092B-C50C-407E-A947-70E740481C1C}">
                <a14:useLocalDpi xmlns:a14="http://schemas.microsoft.com/office/drawing/2010/main" val="0"/>
              </a:ext>
            </a:extLst>
          </a:blip>
          <a:srcRect/>
          <a:stretch>
            <a:fillRect/>
          </a:stretch>
        </p:blipFill>
        <p:spPr>
          <a:xfrm>
            <a:off x="1768475" y="4420235"/>
            <a:ext cx="1463675" cy="1463675"/>
          </a:xfrm>
          <a:prstGeom prst="ellipse">
            <a:avLst/>
          </a:prstGeom>
          <a:ln w="76200">
            <a:solidFill>
              <a:srgbClr val="C45836"/>
            </a:solidFill>
          </a:ln>
        </p:spPr>
      </p:pic>
      <p:sp>
        <p:nvSpPr>
          <p:cNvPr id="8" name="文本框 7"/>
          <p:cNvSpPr txBox="1"/>
          <p:nvPr/>
        </p:nvSpPr>
        <p:spPr>
          <a:xfrm>
            <a:off x="3503930" y="1388745"/>
            <a:ext cx="2621280" cy="829945"/>
          </a:xfrm>
          <a:prstGeom prst="rect">
            <a:avLst/>
          </a:prstGeom>
          <a:noFill/>
        </p:spPr>
        <p:txBody>
          <a:bodyPr wrap="none" rtlCol="0" anchor="t">
            <a:spAutoFit/>
          </a:bodyPr>
          <a:lstStyle/>
          <a:p>
            <a:r>
              <a:rPr lang="zh-CN" altLang="en-US" sz="4800" b="1">
                <a:solidFill>
                  <a:srgbClr val="C45836"/>
                </a:solidFill>
                <a:sym typeface="+mn-ea"/>
              </a:rPr>
              <a:t>紫禁书苑</a:t>
            </a:r>
          </a:p>
        </p:txBody>
      </p:sp>
      <p:sp>
        <p:nvSpPr>
          <p:cNvPr id="9" name="文本框 8"/>
          <p:cNvSpPr txBox="1"/>
          <p:nvPr/>
        </p:nvSpPr>
        <p:spPr>
          <a:xfrm>
            <a:off x="3503930" y="2218690"/>
            <a:ext cx="2720340" cy="368300"/>
          </a:xfrm>
          <a:prstGeom prst="rect">
            <a:avLst/>
          </a:prstGeom>
          <a:noFill/>
        </p:spPr>
        <p:txBody>
          <a:bodyPr wrap="none" rtlCol="0" anchor="t">
            <a:spAutoFit/>
          </a:bodyPr>
          <a:lstStyle/>
          <a:p>
            <a:pPr algn="ctr"/>
            <a:r>
              <a:rPr lang="en-US" altLang="zh-CN" b="1" dirty="0">
                <a:solidFill>
                  <a:srgbClr val="C45836"/>
                </a:solidFill>
                <a:latin typeface="微软雅黑" panose="020B0503020204020204" pitchFamily="34" charset="-122"/>
                <a:ea typeface="微软雅黑" panose="020B0503020204020204" pitchFamily="34" charset="-122"/>
                <a:sym typeface="+mn-ea"/>
              </a:rPr>
              <a:t>Forbidden bookstores</a:t>
            </a:r>
          </a:p>
        </p:txBody>
      </p:sp>
      <p:sp>
        <p:nvSpPr>
          <p:cNvPr id="10" name="文本框 9"/>
          <p:cNvSpPr txBox="1"/>
          <p:nvPr/>
        </p:nvSpPr>
        <p:spPr>
          <a:xfrm>
            <a:off x="5972810" y="2925445"/>
            <a:ext cx="3230880" cy="829945"/>
          </a:xfrm>
          <a:prstGeom prst="rect">
            <a:avLst/>
          </a:prstGeom>
          <a:noFill/>
        </p:spPr>
        <p:txBody>
          <a:bodyPr wrap="none" rtlCol="0" anchor="t">
            <a:spAutoFit/>
          </a:bodyPr>
          <a:lstStyle/>
          <a:p>
            <a:r>
              <a:rPr lang="zh-CN" altLang="en-US" sz="4800" b="1">
                <a:solidFill>
                  <a:srgbClr val="C45836"/>
                </a:solidFill>
                <a:sym typeface="+mn-ea"/>
              </a:rPr>
              <a:t>云游紫禁城</a:t>
            </a:r>
          </a:p>
        </p:txBody>
      </p:sp>
      <p:sp>
        <p:nvSpPr>
          <p:cNvPr id="11" name="文本框 10"/>
          <p:cNvSpPr txBox="1"/>
          <p:nvPr/>
        </p:nvSpPr>
        <p:spPr>
          <a:xfrm>
            <a:off x="4889500" y="3755390"/>
            <a:ext cx="4107180" cy="368300"/>
          </a:xfrm>
          <a:prstGeom prst="rect">
            <a:avLst/>
          </a:prstGeom>
          <a:noFill/>
        </p:spPr>
        <p:txBody>
          <a:bodyPr wrap="none" rtlCol="0" anchor="t">
            <a:spAutoFit/>
          </a:bodyPr>
          <a:lstStyle/>
          <a:p>
            <a:r>
              <a:rPr lang="en-US" altLang="zh-CN" b="1" dirty="0">
                <a:solidFill>
                  <a:srgbClr val="C45836"/>
                </a:solidFill>
                <a:latin typeface="微软雅黑" panose="020B0503020204020204" pitchFamily="34" charset="-122"/>
                <a:ea typeface="微软雅黑" panose="020B0503020204020204" pitchFamily="34" charset="-122"/>
                <a:sym typeface="+mn-ea"/>
              </a:rPr>
              <a:t>Traveling around the Forbidden City</a:t>
            </a:r>
          </a:p>
        </p:txBody>
      </p:sp>
      <p:sp>
        <p:nvSpPr>
          <p:cNvPr id="12" name="文本框 11"/>
          <p:cNvSpPr txBox="1"/>
          <p:nvPr/>
        </p:nvSpPr>
        <p:spPr>
          <a:xfrm>
            <a:off x="3503930" y="4629150"/>
            <a:ext cx="2621280" cy="829945"/>
          </a:xfrm>
          <a:prstGeom prst="rect">
            <a:avLst/>
          </a:prstGeom>
          <a:noFill/>
        </p:spPr>
        <p:txBody>
          <a:bodyPr wrap="none" rtlCol="0" anchor="t">
            <a:spAutoFit/>
          </a:bodyPr>
          <a:lstStyle/>
          <a:p>
            <a:r>
              <a:rPr lang="zh-CN" altLang="en-US" sz="4800" b="1">
                <a:solidFill>
                  <a:srgbClr val="C45836"/>
                </a:solidFill>
                <a:sym typeface="+mn-ea"/>
              </a:rPr>
              <a:t>云端互动</a:t>
            </a:r>
          </a:p>
        </p:txBody>
      </p:sp>
      <p:sp>
        <p:nvSpPr>
          <p:cNvPr id="13" name="文本框 12"/>
          <p:cNvSpPr txBox="1"/>
          <p:nvPr/>
        </p:nvSpPr>
        <p:spPr>
          <a:xfrm>
            <a:off x="3751580" y="5459095"/>
            <a:ext cx="2125980" cy="368300"/>
          </a:xfrm>
          <a:prstGeom prst="rect">
            <a:avLst/>
          </a:prstGeom>
          <a:noFill/>
        </p:spPr>
        <p:txBody>
          <a:bodyPr wrap="none" rtlCol="0" anchor="t">
            <a:spAutoFit/>
          </a:bodyPr>
          <a:lstStyle/>
          <a:p>
            <a:pPr algn="ctr"/>
            <a:r>
              <a:rPr lang="en-US" altLang="zh-CN" b="1" dirty="0">
                <a:solidFill>
                  <a:srgbClr val="C45836"/>
                </a:solidFill>
                <a:latin typeface="微软雅黑" panose="020B0503020204020204" pitchFamily="34" charset="-122"/>
                <a:ea typeface="微软雅黑" panose="020B0503020204020204" pitchFamily="34" charset="-122"/>
                <a:sym typeface="+mn-ea"/>
              </a:rPr>
              <a:t>Online Interaction</a:t>
            </a:r>
          </a:p>
        </p:txBody>
      </p:sp>
      <p:sp>
        <p:nvSpPr>
          <p:cNvPr id="17" name="文本框 16"/>
          <p:cNvSpPr txBox="1"/>
          <p:nvPr/>
        </p:nvSpPr>
        <p:spPr>
          <a:xfrm>
            <a:off x="1498600" y="466090"/>
            <a:ext cx="772795" cy="1568450"/>
          </a:xfrm>
          <a:prstGeom prst="rect">
            <a:avLst/>
          </a:prstGeom>
          <a:noFill/>
        </p:spPr>
        <p:txBody>
          <a:bodyPr wrap="none" rtlCol="0">
            <a:spAutoFit/>
          </a:bodyPr>
          <a:lstStyle/>
          <a:p>
            <a:r>
              <a:rPr lang="en-US" altLang="zh-CN" sz="9600" b="1">
                <a:solidFill>
                  <a:srgbClr val="C45836"/>
                </a:solidFill>
                <a:latin typeface="Segoe UI Black" panose="020B0A02040204020203" charset="0"/>
                <a:cs typeface="Segoe UI Black" panose="020B0A02040204020203" charset="0"/>
              </a:rPr>
              <a:t>1</a:t>
            </a:r>
          </a:p>
        </p:txBody>
      </p:sp>
      <p:sp>
        <p:nvSpPr>
          <p:cNvPr id="18" name="文本框 17"/>
          <p:cNvSpPr txBox="1"/>
          <p:nvPr/>
        </p:nvSpPr>
        <p:spPr>
          <a:xfrm>
            <a:off x="9159240" y="1842770"/>
            <a:ext cx="913765" cy="1568450"/>
          </a:xfrm>
          <a:prstGeom prst="rect">
            <a:avLst/>
          </a:prstGeom>
          <a:noFill/>
        </p:spPr>
        <p:txBody>
          <a:bodyPr wrap="none" rtlCol="0">
            <a:spAutoFit/>
          </a:bodyPr>
          <a:lstStyle/>
          <a:p>
            <a:r>
              <a:rPr lang="en-US" altLang="zh-CN" sz="9600" b="1">
                <a:solidFill>
                  <a:srgbClr val="C45836"/>
                </a:solidFill>
                <a:latin typeface="Segoe UI Black" panose="020B0A02040204020203" charset="0"/>
                <a:cs typeface="Segoe UI Black" panose="020B0A02040204020203" charset="0"/>
              </a:rPr>
              <a:t>2</a:t>
            </a:r>
          </a:p>
        </p:txBody>
      </p:sp>
      <p:sp>
        <p:nvSpPr>
          <p:cNvPr id="19" name="文本框 18"/>
          <p:cNvSpPr txBox="1"/>
          <p:nvPr/>
        </p:nvSpPr>
        <p:spPr>
          <a:xfrm>
            <a:off x="1498600" y="3398520"/>
            <a:ext cx="913765" cy="1568450"/>
          </a:xfrm>
          <a:prstGeom prst="rect">
            <a:avLst/>
          </a:prstGeom>
          <a:noFill/>
        </p:spPr>
        <p:txBody>
          <a:bodyPr wrap="none" rtlCol="0">
            <a:spAutoFit/>
          </a:bodyPr>
          <a:lstStyle/>
          <a:p>
            <a:r>
              <a:rPr lang="en-US" altLang="zh-CN" sz="9600" b="1">
                <a:solidFill>
                  <a:srgbClr val="C45836"/>
                </a:solidFill>
                <a:latin typeface="Segoe UI Black" panose="020B0A02040204020203" charset="0"/>
                <a:cs typeface="Segoe UI Black" panose="020B0A02040204020203"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每日故宫V2.0 (3)"/>
          <p:cNvPicPr>
            <a:picLocks noChangeAspect="1"/>
          </p:cNvPicPr>
          <p:nvPr/>
        </p:nvPicPr>
        <p:blipFill>
          <a:blip r:embed="rId2"/>
          <a:srcRect r="7453" b="6891"/>
          <a:stretch>
            <a:fillRect/>
          </a:stretch>
        </p:blipFill>
        <p:spPr>
          <a:xfrm>
            <a:off x="-1905" y="-38735"/>
            <a:ext cx="12226925" cy="6920230"/>
          </a:xfrm>
          <a:prstGeom prst="rect">
            <a:avLst/>
          </a:prstGeom>
        </p:spPr>
      </p:pic>
      <p:sp>
        <p:nvSpPr>
          <p:cNvPr id="12" name="矩形 11"/>
          <p:cNvSpPr/>
          <p:nvPr/>
        </p:nvSpPr>
        <p:spPr>
          <a:xfrm>
            <a:off x="-3175" y="2607310"/>
            <a:ext cx="12216765" cy="42741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3200" b="1">
              <a:solidFill>
                <a:srgbClr val="DDBC96"/>
              </a:solidFill>
              <a:sym typeface="+mn-ea"/>
            </a:endParaRPr>
          </a:p>
        </p:txBody>
      </p:sp>
      <p:sp>
        <p:nvSpPr>
          <p:cNvPr id="13" name="矩形 12"/>
          <p:cNvSpPr/>
          <p:nvPr/>
        </p:nvSpPr>
        <p:spPr>
          <a:xfrm>
            <a:off x="2148205" y="240030"/>
            <a:ext cx="9807575" cy="6377305"/>
          </a:xfrm>
          <a:prstGeom prst="rect">
            <a:avLst/>
          </a:prstGeom>
          <a:solidFill>
            <a:srgbClr val="DDB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883920" y="3082925"/>
            <a:ext cx="792480" cy="3046095"/>
          </a:xfrm>
          <a:prstGeom prst="rect">
            <a:avLst/>
          </a:prstGeom>
          <a:noFill/>
        </p:spPr>
        <p:txBody>
          <a:bodyPr wrap="none" rtlCol="0">
            <a:spAutoFit/>
          </a:bodyPr>
          <a:lstStyle/>
          <a:p>
            <a:r>
              <a:rPr lang="zh-CN" altLang="en-US" sz="4800" b="1">
                <a:solidFill>
                  <a:srgbClr val="DDBC96"/>
                </a:solidFill>
                <a:latin typeface="微软雅黑" panose="020B0503020204020204" pitchFamily="34" charset="-122"/>
                <a:ea typeface="微软雅黑" panose="020B0503020204020204" pitchFamily="34" charset="-122"/>
              </a:rPr>
              <a:t>紫</a:t>
            </a:r>
          </a:p>
          <a:p>
            <a:r>
              <a:rPr lang="zh-CN" altLang="en-US" sz="4800" b="1">
                <a:solidFill>
                  <a:srgbClr val="DDBC96"/>
                </a:solidFill>
                <a:latin typeface="微软雅黑" panose="020B0503020204020204" pitchFamily="34" charset="-122"/>
                <a:ea typeface="微软雅黑" panose="020B0503020204020204" pitchFamily="34" charset="-122"/>
              </a:rPr>
              <a:t>禁</a:t>
            </a:r>
          </a:p>
          <a:p>
            <a:r>
              <a:rPr lang="zh-CN" altLang="en-US" sz="4800" b="1">
                <a:solidFill>
                  <a:srgbClr val="DDBC96"/>
                </a:solidFill>
                <a:latin typeface="微软雅黑" panose="020B0503020204020204" pitchFamily="34" charset="-122"/>
                <a:ea typeface="微软雅黑" panose="020B0503020204020204" pitchFamily="34" charset="-122"/>
              </a:rPr>
              <a:t>书</a:t>
            </a:r>
          </a:p>
          <a:p>
            <a:r>
              <a:rPr lang="zh-CN" altLang="en-US" sz="4800" b="1">
                <a:solidFill>
                  <a:srgbClr val="DDBC96"/>
                </a:solidFill>
                <a:latin typeface="微软雅黑" panose="020B0503020204020204" pitchFamily="34" charset="-122"/>
                <a:ea typeface="微软雅黑" panose="020B0503020204020204" pitchFamily="34" charset="-122"/>
              </a:rPr>
              <a:t>苑</a:t>
            </a:r>
          </a:p>
        </p:txBody>
      </p:sp>
      <p:sp>
        <p:nvSpPr>
          <p:cNvPr id="5" name="文本框 4"/>
          <p:cNvSpPr txBox="1"/>
          <p:nvPr/>
        </p:nvSpPr>
        <p:spPr>
          <a:xfrm rot="5400000">
            <a:off x="-815340" y="4429760"/>
            <a:ext cx="2999105" cy="398780"/>
          </a:xfrm>
          <a:prstGeom prst="rect">
            <a:avLst/>
          </a:prstGeom>
          <a:noFill/>
        </p:spPr>
        <p:txBody>
          <a:bodyPr wrap="none" rtlCol="0" anchor="t">
            <a:spAutoFit/>
          </a:bodyPr>
          <a:lstStyle/>
          <a:p>
            <a:r>
              <a:rPr lang="en-US" altLang="zh-CN" sz="2000" b="1" dirty="0">
                <a:solidFill>
                  <a:srgbClr val="DDBC96"/>
                </a:solidFill>
                <a:latin typeface="微软雅黑" panose="020B0503020204020204" pitchFamily="34" charset="-122"/>
                <a:ea typeface="微软雅黑" panose="020B0503020204020204" pitchFamily="34" charset="-122"/>
                <a:sym typeface="+mn-ea"/>
              </a:rPr>
              <a:t>Forbidden bookstores</a:t>
            </a:r>
          </a:p>
        </p:txBody>
      </p:sp>
      <p:sp>
        <p:nvSpPr>
          <p:cNvPr id="6" name="文本框 5"/>
          <p:cNvSpPr txBox="1"/>
          <p:nvPr/>
        </p:nvSpPr>
        <p:spPr>
          <a:xfrm>
            <a:off x="2780030" y="315595"/>
            <a:ext cx="6600190" cy="5262245"/>
          </a:xfrm>
          <a:prstGeom prst="rect">
            <a:avLst/>
          </a:prstGeom>
          <a:noFill/>
        </p:spPr>
        <p:txBody>
          <a:bodyPr wrap="square" rtlCol="0" anchor="t">
            <a:spAutoFit/>
          </a:bodyPr>
          <a:lstStyle/>
          <a:p>
            <a:pPr marL="457200" marR="0" lvl="0" indent="-457200" algn="l" defTabSz="914400" rtl="0" eaLnBrk="1" fontAlgn="auto" latinLnBrk="0" hangingPunct="1">
              <a:lnSpc>
                <a:spcPct val="300000"/>
              </a:lnSpc>
              <a:spcBef>
                <a:spcPts val="0"/>
              </a:spcBef>
              <a:spcAft>
                <a:spcPts val="0"/>
              </a:spcAft>
              <a:buClrTx/>
              <a:buSzTx/>
              <a:buFont typeface="Wingdings" panose="05000000000000000000" charset="0"/>
              <a:buChar char="l"/>
              <a:defRPr/>
            </a:pPr>
            <a:r>
              <a:rPr lang="zh-CN" altLang="en-US" sz="2800" b="1" dirty="0">
                <a:solidFill>
                  <a:srgbClr val="C45836"/>
                </a:solidFill>
                <a:latin typeface="微软雅黑" panose="020B0503020204020204" pitchFamily="34" charset="-122"/>
                <a:ea typeface="微软雅黑" panose="020B0503020204020204" pitchFamily="34" charset="-122"/>
                <a:cs typeface="微软雅黑" panose="020B0503020204020204" pitchFamily="34" charset="-122"/>
                <a:sym typeface="+mn-ea"/>
              </a:rPr>
              <a:t>语言水平——初级、中级、高级</a:t>
            </a:r>
            <a:endParaRPr kumimoji="0" lang="zh-CN" altLang="en-US" sz="2800" b="1" i="0" u="none" strike="noStrike" kern="1200" cap="none" spc="0" normalizeH="0" baseline="0" dirty="0">
              <a:solidFill>
                <a:srgbClr val="C4583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marR="0" lvl="0" indent="-457200" algn="l" defTabSz="914400" rtl="0" eaLnBrk="1" fontAlgn="auto" latinLnBrk="0" hangingPunct="1">
              <a:lnSpc>
                <a:spcPct val="300000"/>
              </a:lnSpc>
              <a:spcBef>
                <a:spcPts val="0"/>
              </a:spcBef>
              <a:spcAft>
                <a:spcPts val="0"/>
              </a:spcAft>
              <a:buClrTx/>
              <a:buSzTx/>
              <a:buFont typeface="Wingdings" panose="05000000000000000000" charset="0"/>
              <a:buChar char="l"/>
              <a:defRPr/>
            </a:pPr>
            <a:r>
              <a:rPr lang="zh-CN" altLang="en-US" sz="2800" b="1" dirty="0">
                <a:solidFill>
                  <a:srgbClr val="C45836"/>
                </a:solidFill>
                <a:latin typeface="微软雅黑" panose="020B0503020204020204" pitchFamily="34" charset="-122"/>
                <a:ea typeface="微软雅黑" panose="020B0503020204020204" pitchFamily="34" charset="-122"/>
                <a:cs typeface="微软雅黑" panose="020B0503020204020204" pitchFamily="34" charset="-122"/>
                <a:sym typeface="+mn-ea"/>
              </a:rPr>
              <a:t>语言技能——听、说、读、写</a:t>
            </a:r>
            <a:endParaRPr kumimoji="0" lang="zh-CN" altLang="en-US" sz="2800" b="1" i="0" u="none" strike="noStrike" kern="1200" cap="none" spc="0" normalizeH="0" baseline="0" dirty="0">
              <a:solidFill>
                <a:srgbClr val="C4583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marR="0" lvl="0" indent="-457200" algn="l" defTabSz="914400" rtl="0" eaLnBrk="1" fontAlgn="auto" latinLnBrk="0" hangingPunct="1">
              <a:lnSpc>
                <a:spcPct val="300000"/>
              </a:lnSpc>
              <a:spcBef>
                <a:spcPts val="0"/>
              </a:spcBef>
              <a:spcAft>
                <a:spcPts val="0"/>
              </a:spcAft>
              <a:buClrTx/>
              <a:buSzTx/>
              <a:buFont typeface="Wingdings" panose="05000000000000000000" charset="0"/>
              <a:buChar char="l"/>
              <a:defRPr/>
            </a:pPr>
            <a:r>
              <a:rPr lang="zh-CN" altLang="en-US" sz="2800" b="1" dirty="0">
                <a:solidFill>
                  <a:srgbClr val="C45836"/>
                </a:solidFill>
                <a:latin typeface="微软雅黑" panose="020B0503020204020204" pitchFamily="34" charset="-122"/>
                <a:ea typeface="微软雅黑" panose="020B0503020204020204" pitchFamily="34" charset="-122"/>
                <a:cs typeface="微软雅黑" panose="020B0503020204020204" pitchFamily="34" charset="-122"/>
                <a:sym typeface="+mn-ea"/>
              </a:rPr>
              <a:t>课程内容——词汇、语法点</a:t>
            </a:r>
            <a:endParaRPr kumimoji="0" lang="zh-CN" altLang="en-US" sz="2800" b="1" i="0" u="none" strike="noStrike" kern="1200" cap="none" spc="0" normalizeH="0" baseline="0" dirty="0">
              <a:solidFill>
                <a:srgbClr val="C4583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marR="0" lvl="0" indent="-457200" algn="l" defTabSz="914400" rtl="0" eaLnBrk="1" fontAlgn="auto" latinLnBrk="0" hangingPunct="1">
              <a:lnSpc>
                <a:spcPct val="300000"/>
              </a:lnSpc>
              <a:spcBef>
                <a:spcPts val="0"/>
              </a:spcBef>
              <a:spcAft>
                <a:spcPts val="0"/>
              </a:spcAft>
              <a:buClrTx/>
              <a:buSzTx/>
              <a:buFont typeface="Wingdings" panose="05000000000000000000" charset="0"/>
              <a:buChar char="l"/>
              <a:defRPr/>
            </a:pPr>
            <a:r>
              <a:rPr lang="zh-CN" altLang="en-US" sz="2800" b="1" dirty="0">
                <a:solidFill>
                  <a:srgbClr val="C45836"/>
                </a:solidFill>
                <a:latin typeface="微软雅黑" panose="020B0503020204020204" pitchFamily="34" charset="-122"/>
                <a:ea typeface="微软雅黑" panose="020B0503020204020204" pitchFamily="34" charset="-122"/>
                <a:cs typeface="微软雅黑" panose="020B0503020204020204" pitchFamily="34" charset="-122"/>
                <a:sym typeface="+mn-ea"/>
              </a:rPr>
              <a:t>故宫文化</a:t>
            </a:r>
            <a:r>
              <a:rPr lang="en-US" altLang="zh-CN" sz="2800" b="1" dirty="0">
                <a:solidFill>
                  <a:srgbClr val="C45836"/>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dirty="0">
                <a:solidFill>
                  <a:srgbClr val="C45836"/>
                </a:solidFill>
                <a:latin typeface="微软雅黑" panose="020B0503020204020204" pitchFamily="34" charset="-122"/>
                <a:ea typeface="微软雅黑" panose="020B0503020204020204" pitchFamily="34" charset="-122"/>
                <a:cs typeface="微软雅黑" panose="020B0503020204020204" pitchFamily="34" charset="-122"/>
                <a:sym typeface="+mn-ea"/>
              </a:rPr>
              <a:t>知识点</a:t>
            </a:r>
          </a:p>
        </p:txBody>
      </p:sp>
      <p:sp>
        <p:nvSpPr>
          <p:cNvPr id="7" name="文本框 6"/>
          <p:cNvSpPr txBox="1"/>
          <p:nvPr/>
        </p:nvSpPr>
        <p:spPr>
          <a:xfrm>
            <a:off x="2858770" y="1636395"/>
            <a:ext cx="6527800" cy="506730"/>
          </a:xfrm>
          <a:prstGeom prst="rect">
            <a:avLst/>
          </a:prstGeom>
          <a:noFill/>
        </p:spPr>
        <p:txBody>
          <a:bodyPr wrap="none" rtlCol="0" anchor="t">
            <a:spAutoFit/>
          </a:bodyPr>
          <a:lstStyle/>
          <a:p>
            <a:pPr lvl="0">
              <a:lnSpc>
                <a:spcPct val="150000"/>
              </a:lnSpc>
              <a:defRPr/>
            </a:pPr>
            <a:r>
              <a:rPr lang="en-US" altLang="zh-CN" b="1" dirty="0">
                <a:solidFill>
                  <a:srgbClr val="C45836"/>
                </a:solidFill>
                <a:latin typeface="微软雅黑" panose="020B0503020204020204" pitchFamily="34" charset="-122"/>
                <a:ea typeface="微软雅黑" panose="020B0503020204020204" pitchFamily="34" charset="-122"/>
                <a:sym typeface="+mn-ea"/>
              </a:rPr>
              <a:t>Language level——elementary, intermediate, advanced </a:t>
            </a:r>
          </a:p>
        </p:txBody>
      </p:sp>
      <p:sp>
        <p:nvSpPr>
          <p:cNvPr id="8" name="文本框 7"/>
          <p:cNvSpPr txBox="1"/>
          <p:nvPr/>
        </p:nvSpPr>
        <p:spPr>
          <a:xfrm>
            <a:off x="2858770" y="2846070"/>
            <a:ext cx="6266180" cy="506730"/>
          </a:xfrm>
          <a:prstGeom prst="rect">
            <a:avLst/>
          </a:prstGeom>
          <a:noFill/>
        </p:spPr>
        <p:txBody>
          <a:bodyPr wrap="none" rtlCol="0" anchor="t">
            <a:spAutoFit/>
          </a:bodyPr>
          <a:lstStyle/>
          <a:p>
            <a:pPr lvl="0" algn="l">
              <a:lnSpc>
                <a:spcPct val="150000"/>
              </a:lnSpc>
              <a:buClrTx/>
              <a:buSzTx/>
              <a:buFontTx/>
              <a:defRPr/>
            </a:pPr>
            <a:r>
              <a:rPr lang="en-US" altLang="zh-CN" b="1" dirty="0">
                <a:solidFill>
                  <a:srgbClr val="C45836"/>
                </a:solidFill>
                <a:latin typeface="微软雅黑" panose="020B0503020204020204" pitchFamily="34" charset="-122"/>
                <a:ea typeface="微软雅黑" panose="020B0503020204020204" pitchFamily="34" charset="-122"/>
                <a:sym typeface="+mn-ea"/>
              </a:rPr>
              <a:t>Language skills-listening, speaking, reading and writing </a:t>
            </a:r>
          </a:p>
        </p:txBody>
      </p:sp>
      <p:sp>
        <p:nvSpPr>
          <p:cNvPr id="9" name="文本框 8"/>
          <p:cNvSpPr txBox="1"/>
          <p:nvPr/>
        </p:nvSpPr>
        <p:spPr>
          <a:xfrm>
            <a:off x="2858770" y="4210685"/>
            <a:ext cx="4979035" cy="506730"/>
          </a:xfrm>
          <a:prstGeom prst="rect">
            <a:avLst/>
          </a:prstGeom>
          <a:noFill/>
        </p:spPr>
        <p:txBody>
          <a:bodyPr wrap="none" rtlCol="0" anchor="t">
            <a:spAutoFit/>
          </a:bodyPr>
          <a:lstStyle/>
          <a:p>
            <a:pPr lvl="0" algn="l">
              <a:lnSpc>
                <a:spcPct val="150000"/>
              </a:lnSpc>
              <a:buClrTx/>
              <a:buSzTx/>
              <a:buFontTx/>
              <a:defRPr/>
            </a:pPr>
            <a:r>
              <a:rPr lang="en-US" altLang="zh-CN" b="1" dirty="0">
                <a:solidFill>
                  <a:srgbClr val="C45836"/>
                </a:solidFill>
                <a:latin typeface="微软雅黑" panose="020B0503020204020204" pitchFamily="34" charset="-122"/>
                <a:ea typeface="微软雅黑" panose="020B0503020204020204" pitchFamily="34" charset="-122"/>
                <a:sym typeface="+mn-ea"/>
              </a:rPr>
              <a:t>Course content-vocabulary, grammar points</a:t>
            </a:r>
          </a:p>
        </p:txBody>
      </p:sp>
      <p:sp>
        <p:nvSpPr>
          <p:cNvPr id="10" name="文本框 9"/>
          <p:cNvSpPr txBox="1"/>
          <p:nvPr/>
        </p:nvSpPr>
        <p:spPr>
          <a:xfrm>
            <a:off x="2780030" y="5480685"/>
            <a:ext cx="5402580" cy="506730"/>
          </a:xfrm>
          <a:prstGeom prst="rect">
            <a:avLst/>
          </a:prstGeom>
          <a:noFill/>
        </p:spPr>
        <p:txBody>
          <a:bodyPr wrap="none" rtlCol="0" anchor="t">
            <a:spAutoFit/>
          </a:bodyPr>
          <a:lstStyle/>
          <a:p>
            <a:pPr lvl="0" algn="l">
              <a:lnSpc>
                <a:spcPct val="150000"/>
              </a:lnSpc>
              <a:buClrTx/>
              <a:buSzTx/>
              <a:buFontTx/>
              <a:defRPr/>
            </a:pPr>
            <a:r>
              <a:rPr lang="en-US" altLang="zh-CN" b="1" dirty="0">
                <a:solidFill>
                  <a:srgbClr val="C45836"/>
                </a:solidFill>
                <a:latin typeface="微软雅黑" panose="020B0503020204020204" pitchFamily="34" charset="-122"/>
                <a:ea typeface="微软雅黑" panose="020B0503020204020204" pitchFamily="34" charset="-122"/>
                <a:sym typeface="+mn-ea"/>
              </a:rPr>
              <a:t>Cultural knowledge points of the Forbidden City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每日故宫V2.0 (3)"/>
          <p:cNvPicPr>
            <a:picLocks noChangeAspect="1"/>
          </p:cNvPicPr>
          <p:nvPr/>
        </p:nvPicPr>
        <p:blipFill>
          <a:blip r:embed="rId2"/>
          <a:srcRect r="7453" b="6891"/>
          <a:stretch>
            <a:fillRect/>
          </a:stretch>
        </p:blipFill>
        <p:spPr>
          <a:xfrm>
            <a:off x="-1905" y="-38735"/>
            <a:ext cx="12226925" cy="6920230"/>
          </a:xfrm>
          <a:prstGeom prst="rect">
            <a:avLst/>
          </a:prstGeom>
        </p:spPr>
      </p:pic>
      <p:sp>
        <p:nvSpPr>
          <p:cNvPr id="12" name="矩形 11"/>
          <p:cNvSpPr/>
          <p:nvPr/>
        </p:nvSpPr>
        <p:spPr>
          <a:xfrm>
            <a:off x="-3175" y="2607310"/>
            <a:ext cx="12216765" cy="42741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3200" b="1">
              <a:solidFill>
                <a:srgbClr val="DDBC96"/>
              </a:solidFill>
              <a:sym typeface="+mn-ea"/>
            </a:endParaRPr>
          </a:p>
        </p:txBody>
      </p:sp>
      <p:sp>
        <p:nvSpPr>
          <p:cNvPr id="13" name="矩形 12"/>
          <p:cNvSpPr/>
          <p:nvPr/>
        </p:nvSpPr>
        <p:spPr>
          <a:xfrm>
            <a:off x="2148205" y="240030"/>
            <a:ext cx="9807575" cy="6377305"/>
          </a:xfrm>
          <a:prstGeom prst="rect">
            <a:avLst/>
          </a:prstGeom>
          <a:solidFill>
            <a:srgbClr val="DDB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73430" y="2896235"/>
            <a:ext cx="741680" cy="3476625"/>
          </a:xfrm>
          <a:prstGeom prst="rect">
            <a:avLst/>
          </a:prstGeom>
          <a:noFill/>
        </p:spPr>
        <p:txBody>
          <a:bodyPr wrap="none" rtlCol="0">
            <a:spAutoFit/>
          </a:bodyPr>
          <a:lstStyle/>
          <a:p>
            <a:r>
              <a:rPr lang="zh-CN" altLang="en-US" sz="4400" b="1">
                <a:solidFill>
                  <a:srgbClr val="DDBC96"/>
                </a:solidFill>
                <a:latin typeface="微软雅黑" panose="020B0503020204020204" pitchFamily="34" charset="-122"/>
                <a:ea typeface="微软雅黑" panose="020B0503020204020204" pitchFamily="34" charset="-122"/>
              </a:rPr>
              <a:t>云</a:t>
            </a:r>
          </a:p>
          <a:p>
            <a:r>
              <a:rPr lang="zh-CN" altLang="en-US" sz="4400" b="1">
                <a:solidFill>
                  <a:srgbClr val="DDBC96"/>
                </a:solidFill>
                <a:latin typeface="微软雅黑" panose="020B0503020204020204" pitchFamily="34" charset="-122"/>
                <a:ea typeface="微软雅黑" panose="020B0503020204020204" pitchFamily="34" charset="-122"/>
              </a:rPr>
              <a:t>游</a:t>
            </a:r>
          </a:p>
          <a:p>
            <a:r>
              <a:rPr lang="zh-CN" altLang="en-US" sz="4400" b="1">
                <a:solidFill>
                  <a:srgbClr val="DDBC96"/>
                </a:solidFill>
                <a:latin typeface="微软雅黑" panose="020B0503020204020204" pitchFamily="34" charset="-122"/>
                <a:ea typeface="微软雅黑" panose="020B0503020204020204" pitchFamily="34" charset="-122"/>
              </a:rPr>
              <a:t>紫</a:t>
            </a:r>
          </a:p>
          <a:p>
            <a:r>
              <a:rPr lang="zh-CN" altLang="en-US" sz="4400" b="1">
                <a:solidFill>
                  <a:srgbClr val="DDBC96"/>
                </a:solidFill>
                <a:latin typeface="微软雅黑" panose="020B0503020204020204" pitchFamily="34" charset="-122"/>
                <a:ea typeface="微软雅黑" panose="020B0503020204020204" pitchFamily="34" charset="-122"/>
              </a:rPr>
              <a:t>禁</a:t>
            </a:r>
          </a:p>
          <a:p>
            <a:r>
              <a:rPr lang="zh-CN" altLang="en-US" sz="4400" b="1">
                <a:solidFill>
                  <a:srgbClr val="DDBC96"/>
                </a:solidFill>
                <a:latin typeface="微软雅黑" panose="020B0503020204020204" pitchFamily="34" charset="-122"/>
                <a:ea typeface="微软雅黑" panose="020B0503020204020204" pitchFamily="34" charset="-122"/>
              </a:rPr>
              <a:t>城</a:t>
            </a:r>
          </a:p>
        </p:txBody>
      </p:sp>
      <p:sp>
        <p:nvSpPr>
          <p:cNvPr id="5" name="文本框 4"/>
          <p:cNvSpPr txBox="1"/>
          <p:nvPr/>
        </p:nvSpPr>
        <p:spPr>
          <a:xfrm rot="5400000">
            <a:off x="-1071880" y="4465955"/>
            <a:ext cx="3331210" cy="337185"/>
          </a:xfrm>
          <a:prstGeom prst="rect">
            <a:avLst/>
          </a:prstGeom>
          <a:noFill/>
        </p:spPr>
        <p:txBody>
          <a:bodyPr wrap="none" rtlCol="0" anchor="t">
            <a:spAutoFit/>
          </a:bodyPr>
          <a:lstStyle/>
          <a:p>
            <a:pPr algn="l">
              <a:buClrTx/>
              <a:buSzTx/>
              <a:buFontTx/>
            </a:pPr>
            <a:r>
              <a:rPr lang="en-US" altLang="zh-CN" sz="1600" b="1" dirty="0">
                <a:solidFill>
                  <a:srgbClr val="DDBC96"/>
                </a:solidFill>
                <a:latin typeface="微软雅黑" panose="020B0503020204020204" pitchFamily="34" charset="-122"/>
                <a:ea typeface="微软雅黑" panose="020B0503020204020204" pitchFamily="34" charset="-122"/>
                <a:sym typeface="+mn-ea"/>
              </a:rPr>
              <a:t>Traveling in the Forbidden City</a:t>
            </a:r>
          </a:p>
        </p:txBody>
      </p:sp>
      <p:sp>
        <p:nvSpPr>
          <p:cNvPr id="2" name="矩形 1"/>
          <p:cNvSpPr/>
          <p:nvPr/>
        </p:nvSpPr>
        <p:spPr>
          <a:xfrm>
            <a:off x="3062605" y="1616710"/>
            <a:ext cx="1611630" cy="914400"/>
          </a:xfrm>
          <a:prstGeom prst="rect">
            <a:avLst/>
          </a:prstGeom>
          <a:noFill/>
          <a:ln>
            <a:solidFill>
              <a:srgbClr val="C4583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C45836"/>
                </a:solidFill>
              </a:rPr>
              <a:t>概述</a:t>
            </a:r>
          </a:p>
        </p:txBody>
      </p:sp>
      <p:sp>
        <p:nvSpPr>
          <p:cNvPr id="3" name="矩形 2"/>
          <p:cNvSpPr/>
          <p:nvPr/>
        </p:nvSpPr>
        <p:spPr>
          <a:xfrm>
            <a:off x="3061970" y="2522220"/>
            <a:ext cx="1612900" cy="56642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DDBC96"/>
                </a:solidFill>
                <a:latin typeface="微软雅黑" panose="020B0503020204020204" pitchFamily="34" charset="-122"/>
                <a:ea typeface="微软雅黑" panose="020B0503020204020204" pitchFamily="34" charset="-122"/>
                <a:cs typeface="Arial" panose="020B0604020202020204" pitchFamily="34" charset="0"/>
                <a:sym typeface="+mn-ea"/>
              </a:rPr>
              <a:t>Introduction</a:t>
            </a:r>
          </a:p>
        </p:txBody>
      </p:sp>
      <p:sp>
        <p:nvSpPr>
          <p:cNvPr id="14" name="矩形 13"/>
          <p:cNvSpPr/>
          <p:nvPr/>
        </p:nvSpPr>
        <p:spPr>
          <a:xfrm>
            <a:off x="5160010" y="1616710"/>
            <a:ext cx="1611630" cy="914400"/>
          </a:xfrm>
          <a:prstGeom prst="rect">
            <a:avLst/>
          </a:prstGeom>
          <a:noFill/>
          <a:ln>
            <a:solidFill>
              <a:srgbClr val="C4583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C45836"/>
                </a:solidFill>
              </a:rPr>
              <a:t>皇帝</a:t>
            </a:r>
          </a:p>
        </p:txBody>
      </p:sp>
      <p:sp>
        <p:nvSpPr>
          <p:cNvPr id="15" name="矩形 14"/>
          <p:cNvSpPr/>
          <p:nvPr/>
        </p:nvSpPr>
        <p:spPr>
          <a:xfrm>
            <a:off x="5159375" y="2522220"/>
            <a:ext cx="1612900" cy="56642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DDBC96"/>
                </a:solidFill>
                <a:latin typeface="微软雅黑" panose="020B0503020204020204" pitchFamily="34" charset="-122"/>
                <a:ea typeface="微软雅黑" panose="020B0503020204020204" pitchFamily="34" charset="-122"/>
                <a:cs typeface="Arial" panose="020B0604020202020204" pitchFamily="34" charset="0"/>
                <a:sym typeface="+mn-ea"/>
              </a:rPr>
              <a:t>Emperor</a:t>
            </a:r>
          </a:p>
        </p:txBody>
      </p:sp>
      <p:sp>
        <p:nvSpPr>
          <p:cNvPr id="16" name="矩形 15"/>
          <p:cNvSpPr/>
          <p:nvPr/>
        </p:nvSpPr>
        <p:spPr>
          <a:xfrm>
            <a:off x="7268210" y="1616710"/>
            <a:ext cx="1611630" cy="914400"/>
          </a:xfrm>
          <a:prstGeom prst="rect">
            <a:avLst/>
          </a:prstGeom>
          <a:noFill/>
          <a:ln>
            <a:solidFill>
              <a:srgbClr val="C4583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C45836"/>
                </a:solidFill>
              </a:rPr>
              <a:t>宫殿</a:t>
            </a:r>
          </a:p>
        </p:txBody>
      </p:sp>
      <p:sp>
        <p:nvSpPr>
          <p:cNvPr id="17" name="矩形 16"/>
          <p:cNvSpPr/>
          <p:nvPr/>
        </p:nvSpPr>
        <p:spPr>
          <a:xfrm>
            <a:off x="7267575" y="2522220"/>
            <a:ext cx="1612900" cy="56642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DDBC96"/>
                </a:solidFill>
                <a:latin typeface="微软雅黑" panose="020B0503020204020204" pitchFamily="34" charset="-122"/>
                <a:ea typeface="微软雅黑" panose="020B0503020204020204" pitchFamily="34" charset="-122"/>
                <a:cs typeface="Arial" panose="020B0604020202020204" pitchFamily="34" charset="0"/>
                <a:sym typeface="+mn-ea"/>
              </a:rPr>
              <a:t>Palace</a:t>
            </a:r>
          </a:p>
        </p:txBody>
      </p:sp>
      <p:sp>
        <p:nvSpPr>
          <p:cNvPr id="18" name="矩形 17"/>
          <p:cNvSpPr/>
          <p:nvPr/>
        </p:nvSpPr>
        <p:spPr>
          <a:xfrm>
            <a:off x="9366250" y="1616710"/>
            <a:ext cx="1611630" cy="914400"/>
          </a:xfrm>
          <a:prstGeom prst="rect">
            <a:avLst/>
          </a:prstGeom>
          <a:noFill/>
          <a:ln>
            <a:solidFill>
              <a:srgbClr val="C4583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C45836"/>
                </a:solidFill>
              </a:rPr>
              <a:t>建筑</a:t>
            </a:r>
          </a:p>
        </p:txBody>
      </p:sp>
      <p:sp>
        <p:nvSpPr>
          <p:cNvPr id="19" name="矩形 18"/>
          <p:cNvSpPr/>
          <p:nvPr/>
        </p:nvSpPr>
        <p:spPr>
          <a:xfrm>
            <a:off x="9365615" y="2522220"/>
            <a:ext cx="1612900" cy="56642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DDBC96"/>
                </a:solidFill>
                <a:latin typeface="微软雅黑" panose="020B0503020204020204" pitchFamily="34" charset="-122"/>
                <a:ea typeface="微软雅黑" panose="020B0503020204020204" pitchFamily="34" charset="-122"/>
                <a:cs typeface="Arial" panose="020B0604020202020204" pitchFamily="34" charset="0"/>
              </a:rPr>
              <a:t>Architecture</a:t>
            </a:r>
          </a:p>
        </p:txBody>
      </p:sp>
      <p:sp>
        <p:nvSpPr>
          <p:cNvPr id="20" name="矩形 19"/>
          <p:cNvSpPr/>
          <p:nvPr/>
        </p:nvSpPr>
        <p:spPr>
          <a:xfrm>
            <a:off x="3063240" y="3703320"/>
            <a:ext cx="1611630" cy="914400"/>
          </a:xfrm>
          <a:prstGeom prst="rect">
            <a:avLst/>
          </a:prstGeom>
          <a:noFill/>
          <a:ln>
            <a:solidFill>
              <a:srgbClr val="C4583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C45836"/>
                </a:solidFill>
              </a:rPr>
              <a:t>神兽</a:t>
            </a:r>
          </a:p>
        </p:txBody>
      </p:sp>
      <p:sp>
        <p:nvSpPr>
          <p:cNvPr id="21" name="矩形 20"/>
          <p:cNvSpPr/>
          <p:nvPr/>
        </p:nvSpPr>
        <p:spPr>
          <a:xfrm>
            <a:off x="3062605" y="4608830"/>
            <a:ext cx="1612900" cy="56642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DDBC96"/>
                </a:solidFill>
                <a:latin typeface="微软雅黑" panose="020B0503020204020204" pitchFamily="34" charset="-122"/>
                <a:ea typeface="微软雅黑" panose="020B0503020204020204" pitchFamily="34" charset="-122"/>
                <a:cs typeface="Arial" panose="020B0604020202020204" pitchFamily="34" charset="0"/>
                <a:sym typeface="+mn-ea"/>
              </a:rPr>
              <a:t>Celestial monsters</a:t>
            </a:r>
          </a:p>
        </p:txBody>
      </p:sp>
      <p:sp>
        <p:nvSpPr>
          <p:cNvPr id="22" name="矩形 21"/>
          <p:cNvSpPr/>
          <p:nvPr/>
        </p:nvSpPr>
        <p:spPr>
          <a:xfrm>
            <a:off x="5160645" y="3703320"/>
            <a:ext cx="1611630" cy="914400"/>
          </a:xfrm>
          <a:prstGeom prst="rect">
            <a:avLst/>
          </a:prstGeom>
          <a:noFill/>
          <a:ln>
            <a:solidFill>
              <a:srgbClr val="C4583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C45836"/>
                </a:solidFill>
              </a:rPr>
              <a:t>书画</a:t>
            </a:r>
          </a:p>
        </p:txBody>
      </p:sp>
      <p:sp>
        <p:nvSpPr>
          <p:cNvPr id="23" name="矩形 22"/>
          <p:cNvSpPr/>
          <p:nvPr/>
        </p:nvSpPr>
        <p:spPr>
          <a:xfrm>
            <a:off x="5160010" y="4608830"/>
            <a:ext cx="1612900" cy="56642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DDBC96"/>
                </a:solidFill>
                <a:latin typeface="微软雅黑" panose="020B0503020204020204" pitchFamily="34" charset="-122"/>
                <a:ea typeface="微软雅黑" panose="020B0503020204020204" pitchFamily="34" charset="-122"/>
                <a:cs typeface="Arial" panose="020B0604020202020204" pitchFamily="34" charset="0"/>
                <a:sym typeface="+mn-ea"/>
              </a:rPr>
              <a:t>Painting</a:t>
            </a:r>
          </a:p>
        </p:txBody>
      </p:sp>
      <p:sp>
        <p:nvSpPr>
          <p:cNvPr id="24" name="矩形 23"/>
          <p:cNvSpPr/>
          <p:nvPr/>
        </p:nvSpPr>
        <p:spPr>
          <a:xfrm>
            <a:off x="7268845" y="3703320"/>
            <a:ext cx="1611630" cy="914400"/>
          </a:xfrm>
          <a:prstGeom prst="rect">
            <a:avLst/>
          </a:prstGeom>
          <a:noFill/>
          <a:ln>
            <a:solidFill>
              <a:srgbClr val="C4583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C45836"/>
                </a:solidFill>
              </a:rPr>
              <a:t>珍宝</a:t>
            </a:r>
          </a:p>
        </p:txBody>
      </p:sp>
      <p:sp>
        <p:nvSpPr>
          <p:cNvPr id="25" name="矩形 24"/>
          <p:cNvSpPr/>
          <p:nvPr/>
        </p:nvSpPr>
        <p:spPr>
          <a:xfrm>
            <a:off x="7268210" y="4608830"/>
            <a:ext cx="1612900" cy="56642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DDBC96"/>
                </a:solidFill>
                <a:latin typeface="微软雅黑" panose="020B0503020204020204" pitchFamily="34" charset="-122"/>
                <a:ea typeface="微软雅黑" panose="020B0503020204020204" pitchFamily="34" charset="-122"/>
                <a:cs typeface="Arial" panose="020B0604020202020204" pitchFamily="34" charset="0"/>
                <a:sym typeface="+mn-ea"/>
              </a:rPr>
              <a:t>Treasure</a:t>
            </a:r>
          </a:p>
        </p:txBody>
      </p:sp>
      <p:sp>
        <p:nvSpPr>
          <p:cNvPr id="26" name="矩形 25"/>
          <p:cNvSpPr/>
          <p:nvPr/>
        </p:nvSpPr>
        <p:spPr>
          <a:xfrm>
            <a:off x="9366885" y="3703320"/>
            <a:ext cx="1611630" cy="914400"/>
          </a:xfrm>
          <a:prstGeom prst="rect">
            <a:avLst/>
          </a:prstGeom>
          <a:noFill/>
          <a:ln>
            <a:solidFill>
              <a:srgbClr val="C4583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C45836"/>
                </a:solidFill>
              </a:rPr>
              <a:t>节日</a:t>
            </a:r>
          </a:p>
        </p:txBody>
      </p:sp>
      <p:sp>
        <p:nvSpPr>
          <p:cNvPr id="27" name="矩形 26"/>
          <p:cNvSpPr/>
          <p:nvPr/>
        </p:nvSpPr>
        <p:spPr>
          <a:xfrm>
            <a:off x="9366250" y="4608830"/>
            <a:ext cx="1612900" cy="56642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DDBC96"/>
                </a:solidFill>
                <a:latin typeface="微软雅黑" panose="020B0503020204020204" pitchFamily="34" charset="-122"/>
                <a:ea typeface="微软雅黑" panose="020B0503020204020204" pitchFamily="34" charset="-122"/>
                <a:cs typeface="Arial" panose="020B0604020202020204" pitchFamily="34" charset="0"/>
                <a:sym typeface="+mn-ea"/>
              </a:rPr>
              <a:t>Festival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每日故宫V2.0 (3)"/>
          <p:cNvPicPr>
            <a:picLocks noChangeAspect="1"/>
          </p:cNvPicPr>
          <p:nvPr/>
        </p:nvPicPr>
        <p:blipFill>
          <a:blip r:embed="rId3"/>
          <a:srcRect r="7453" b="6891"/>
          <a:stretch>
            <a:fillRect/>
          </a:stretch>
        </p:blipFill>
        <p:spPr>
          <a:xfrm>
            <a:off x="-1905" y="-38735"/>
            <a:ext cx="12226925" cy="6920230"/>
          </a:xfrm>
          <a:prstGeom prst="rect">
            <a:avLst/>
          </a:prstGeom>
        </p:spPr>
      </p:pic>
      <p:sp>
        <p:nvSpPr>
          <p:cNvPr id="12" name="矩形 11"/>
          <p:cNvSpPr/>
          <p:nvPr/>
        </p:nvSpPr>
        <p:spPr>
          <a:xfrm>
            <a:off x="8255" y="2607310"/>
            <a:ext cx="12216765" cy="42741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3200" b="1">
              <a:solidFill>
                <a:srgbClr val="DDBC96"/>
              </a:solidFill>
              <a:sym typeface="+mn-ea"/>
            </a:endParaRPr>
          </a:p>
        </p:txBody>
      </p:sp>
      <p:sp>
        <p:nvSpPr>
          <p:cNvPr id="13" name="矩形 12"/>
          <p:cNvSpPr/>
          <p:nvPr/>
        </p:nvSpPr>
        <p:spPr>
          <a:xfrm>
            <a:off x="2148205" y="240030"/>
            <a:ext cx="9807575" cy="6377305"/>
          </a:xfrm>
          <a:prstGeom prst="rect">
            <a:avLst/>
          </a:prstGeom>
          <a:solidFill>
            <a:srgbClr val="DDB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828040" y="3088640"/>
            <a:ext cx="792480" cy="3046095"/>
          </a:xfrm>
          <a:prstGeom prst="rect">
            <a:avLst/>
          </a:prstGeom>
          <a:noFill/>
        </p:spPr>
        <p:txBody>
          <a:bodyPr wrap="none" rtlCol="0">
            <a:spAutoFit/>
          </a:bodyPr>
          <a:lstStyle/>
          <a:p>
            <a:r>
              <a:rPr lang="zh-CN" altLang="en-US" sz="4800" b="1">
                <a:solidFill>
                  <a:srgbClr val="DDBC96"/>
                </a:solidFill>
                <a:latin typeface="微软雅黑" panose="020B0503020204020204" pitchFamily="34" charset="-122"/>
                <a:ea typeface="微软雅黑" panose="020B0503020204020204" pitchFamily="34" charset="-122"/>
              </a:rPr>
              <a:t>云</a:t>
            </a:r>
          </a:p>
          <a:p>
            <a:r>
              <a:rPr lang="zh-CN" altLang="en-US" sz="4800" b="1">
                <a:solidFill>
                  <a:srgbClr val="DDBC96"/>
                </a:solidFill>
                <a:latin typeface="微软雅黑" panose="020B0503020204020204" pitchFamily="34" charset="-122"/>
                <a:ea typeface="微软雅黑" panose="020B0503020204020204" pitchFamily="34" charset="-122"/>
              </a:rPr>
              <a:t>端</a:t>
            </a:r>
          </a:p>
          <a:p>
            <a:r>
              <a:rPr lang="zh-CN" altLang="en-US" sz="4800" b="1">
                <a:solidFill>
                  <a:srgbClr val="DDBC96"/>
                </a:solidFill>
                <a:latin typeface="微软雅黑" panose="020B0503020204020204" pitchFamily="34" charset="-122"/>
                <a:ea typeface="微软雅黑" panose="020B0503020204020204" pitchFamily="34" charset="-122"/>
              </a:rPr>
              <a:t>互</a:t>
            </a:r>
          </a:p>
          <a:p>
            <a:r>
              <a:rPr lang="zh-CN" altLang="en-US" sz="4800" b="1">
                <a:solidFill>
                  <a:srgbClr val="DDBC96"/>
                </a:solidFill>
                <a:latin typeface="微软雅黑" panose="020B0503020204020204" pitchFamily="34" charset="-122"/>
                <a:ea typeface="微软雅黑" panose="020B0503020204020204" pitchFamily="34" charset="-122"/>
              </a:rPr>
              <a:t>动</a:t>
            </a:r>
          </a:p>
        </p:txBody>
      </p:sp>
      <p:sp>
        <p:nvSpPr>
          <p:cNvPr id="5" name="文本框 4"/>
          <p:cNvSpPr txBox="1"/>
          <p:nvPr/>
        </p:nvSpPr>
        <p:spPr>
          <a:xfrm rot="5400000">
            <a:off x="-176530" y="4040505"/>
            <a:ext cx="1628775" cy="337185"/>
          </a:xfrm>
          <a:prstGeom prst="rect">
            <a:avLst/>
          </a:prstGeom>
          <a:noFill/>
        </p:spPr>
        <p:txBody>
          <a:bodyPr wrap="none" rtlCol="0" anchor="t">
            <a:spAutoFit/>
          </a:bodyPr>
          <a:lstStyle/>
          <a:p>
            <a:pPr algn="l">
              <a:buClrTx/>
              <a:buSzTx/>
              <a:buFontTx/>
            </a:pPr>
            <a:r>
              <a:rPr lang="en-US" altLang="zh-CN" sz="2000" b="1" dirty="0">
                <a:solidFill>
                  <a:srgbClr val="DDBC96"/>
                </a:solidFill>
                <a:latin typeface="微软雅黑" panose="020B0503020204020204" pitchFamily="34" charset="-122"/>
                <a:ea typeface="微软雅黑" panose="020B0503020204020204" pitchFamily="34" charset="-122"/>
                <a:sym typeface="+mn-ea"/>
              </a:rPr>
              <a:t>Online interaction</a:t>
            </a:r>
          </a:p>
        </p:txBody>
      </p:sp>
      <p:pic>
        <p:nvPicPr>
          <p:cNvPr id="8" name="图片 7" descr="C:/Users/陈总/AppData/Local/Temp/picturecompress_20201222100029/output_1.jpgoutput_1"/>
          <p:cNvPicPr>
            <a:picLocks noChangeAspect="1"/>
          </p:cNvPicPr>
          <p:nvPr/>
        </p:nvPicPr>
        <p:blipFill>
          <a:blip r:embed="rId4">
            <a:lum contrast="36000"/>
          </a:blip>
          <a:srcRect l="23269" t="16837" r="26255" b="7462"/>
          <a:stretch>
            <a:fillRect/>
          </a:stretch>
        </p:blipFill>
        <p:spPr>
          <a:xfrm>
            <a:off x="7497445" y="885190"/>
            <a:ext cx="2279650" cy="2279650"/>
          </a:xfrm>
          <a:prstGeom prst="rect">
            <a:avLst/>
          </a:prstGeom>
        </p:spPr>
      </p:pic>
      <p:pic>
        <p:nvPicPr>
          <p:cNvPr id="9" name="图片 8" descr="C:/Users/陈总/AppData/Local/Temp/picturecompress_20201222100214/output_1.jpgoutput_1"/>
          <p:cNvPicPr>
            <a:picLocks noChangeAspect="1"/>
          </p:cNvPicPr>
          <p:nvPr/>
        </p:nvPicPr>
        <p:blipFill>
          <a:blip r:embed="rId5"/>
          <a:srcRect l="9896" r="23437"/>
          <a:stretch>
            <a:fillRect/>
          </a:stretch>
        </p:blipFill>
        <p:spPr>
          <a:xfrm>
            <a:off x="4127500" y="885190"/>
            <a:ext cx="2280285" cy="2280285"/>
          </a:xfrm>
          <a:prstGeom prst="rect">
            <a:avLst/>
          </a:prstGeom>
        </p:spPr>
      </p:pic>
      <p:pic>
        <p:nvPicPr>
          <p:cNvPr id="10" name="图片 9" descr="O1CN01oEzhPx24FO46EKcbz_!!2206799087361"/>
          <p:cNvPicPr>
            <a:picLocks noChangeAspect="1"/>
          </p:cNvPicPr>
          <p:nvPr/>
        </p:nvPicPr>
        <p:blipFill>
          <a:blip r:embed="rId6"/>
          <a:srcRect l="6532" t="5046" r="38280" b="16088"/>
          <a:stretch>
            <a:fillRect/>
          </a:stretch>
        </p:blipFill>
        <p:spPr>
          <a:xfrm>
            <a:off x="9133205" y="3985260"/>
            <a:ext cx="1880235" cy="1880235"/>
          </a:xfrm>
          <a:prstGeom prst="rect">
            <a:avLst/>
          </a:prstGeom>
        </p:spPr>
      </p:pic>
      <p:pic>
        <p:nvPicPr>
          <p:cNvPr id="28" name="图片 27" descr="O1CN01LbDL4J1h7Nz6J4OUC_!!2206394554230"/>
          <p:cNvPicPr>
            <a:picLocks noChangeAspect="1"/>
          </p:cNvPicPr>
          <p:nvPr/>
        </p:nvPicPr>
        <p:blipFill>
          <a:blip r:embed="rId7">
            <a:lum contrast="12000"/>
          </a:blip>
          <a:srcRect/>
          <a:stretch>
            <a:fillRect/>
          </a:stretch>
        </p:blipFill>
        <p:spPr>
          <a:xfrm>
            <a:off x="6173470" y="3985260"/>
            <a:ext cx="1880235" cy="1880235"/>
          </a:xfrm>
          <a:prstGeom prst="rect">
            <a:avLst/>
          </a:prstGeom>
        </p:spPr>
      </p:pic>
      <p:pic>
        <p:nvPicPr>
          <p:cNvPr id="30" name="图片 29" descr="C:/Users/陈总/AppData/Local/Temp/picturecompress_20201222102540/output_1.pngoutput_1"/>
          <p:cNvPicPr>
            <a:picLocks noChangeAspect="1"/>
          </p:cNvPicPr>
          <p:nvPr/>
        </p:nvPicPr>
        <p:blipFill>
          <a:blip r:embed="rId8"/>
          <a:srcRect l="19815" r="26311"/>
          <a:stretch>
            <a:fillRect/>
          </a:stretch>
        </p:blipFill>
        <p:spPr>
          <a:xfrm>
            <a:off x="3208020" y="3985260"/>
            <a:ext cx="1880235" cy="1880235"/>
          </a:xfrm>
          <a:prstGeom prst="rect">
            <a:avLst/>
          </a:prstGeom>
        </p:spPr>
      </p:pic>
      <p:sp>
        <p:nvSpPr>
          <p:cNvPr id="31" name="矩形 30"/>
          <p:cNvSpPr/>
          <p:nvPr/>
        </p:nvSpPr>
        <p:spPr>
          <a:xfrm>
            <a:off x="3208020" y="5474335"/>
            <a:ext cx="1884680" cy="5657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DDBC96"/>
                </a:solidFill>
              </a:rPr>
              <a:t>宫殿搭建</a:t>
            </a:r>
          </a:p>
        </p:txBody>
      </p:sp>
      <p:sp>
        <p:nvSpPr>
          <p:cNvPr id="32" name="矩形 31"/>
          <p:cNvSpPr/>
          <p:nvPr/>
        </p:nvSpPr>
        <p:spPr>
          <a:xfrm>
            <a:off x="6173470" y="5474335"/>
            <a:ext cx="1884680" cy="5657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DDBC96"/>
                </a:solidFill>
              </a:rPr>
              <a:t>故宫神兽</a:t>
            </a:r>
          </a:p>
        </p:txBody>
      </p:sp>
      <p:sp>
        <p:nvSpPr>
          <p:cNvPr id="33" name="矩形 32"/>
          <p:cNvSpPr/>
          <p:nvPr/>
        </p:nvSpPr>
        <p:spPr>
          <a:xfrm>
            <a:off x="9133205" y="5474335"/>
            <a:ext cx="1884680" cy="5657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DDBC96"/>
                </a:solidFill>
              </a:rPr>
              <a:t>宫灯制作</a:t>
            </a:r>
          </a:p>
        </p:txBody>
      </p:sp>
      <p:sp>
        <p:nvSpPr>
          <p:cNvPr id="34" name="矩形 33"/>
          <p:cNvSpPr/>
          <p:nvPr/>
        </p:nvSpPr>
        <p:spPr>
          <a:xfrm>
            <a:off x="7497445" y="2889885"/>
            <a:ext cx="2279650" cy="656590"/>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DDBC9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solidFill>
                  <a:srgbClr val="DDBC96"/>
                </a:solidFill>
                <a:latin typeface="微软雅黑" panose="020B0503020204020204" pitchFamily="34" charset="-122"/>
                <a:ea typeface="微软雅黑" panose="020B0503020204020204" pitchFamily="34" charset="-122"/>
                <a:cs typeface="微软雅黑" panose="020B0503020204020204" pitchFamily="34" charset="-122"/>
              </a:rPr>
              <a:t>金瓯永固杯</a:t>
            </a:r>
            <a:r>
              <a:rPr lang="en-US" altLang="zh-CN" b="1">
                <a:solidFill>
                  <a:srgbClr val="DDBC9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solidFill>
                  <a:srgbClr val="DDBC96"/>
                </a:solidFill>
                <a:latin typeface="微软雅黑" panose="020B0503020204020204" pitchFamily="34" charset="-122"/>
                <a:ea typeface="微软雅黑" panose="020B0503020204020204" pitchFamily="34" charset="-122"/>
                <a:cs typeface="微软雅黑" panose="020B0503020204020204" pitchFamily="34" charset="-122"/>
              </a:rPr>
              <a:t>制作</a:t>
            </a:r>
          </a:p>
        </p:txBody>
      </p:sp>
      <p:sp>
        <p:nvSpPr>
          <p:cNvPr id="35" name="矩形 34"/>
          <p:cNvSpPr/>
          <p:nvPr/>
        </p:nvSpPr>
        <p:spPr>
          <a:xfrm>
            <a:off x="4128135" y="2889885"/>
            <a:ext cx="2279650" cy="65722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DDBC9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solidFill>
                  <a:srgbClr val="DDBC96"/>
                </a:solidFill>
                <a:latin typeface="微软雅黑" panose="020B0503020204020204" pitchFamily="34" charset="-122"/>
                <a:ea typeface="微软雅黑" panose="020B0503020204020204" pitchFamily="34" charset="-122"/>
                <a:cs typeface="微软雅黑" panose="020B0503020204020204" pitchFamily="34" charset="-122"/>
              </a:rPr>
              <a:t>千里江山图</a:t>
            </a:r>
            <a:r>
              <a:rPr lang="en-US" altLang="zh-CN" b="1">
                <a:solidFill>
                  <a:srgbClr val="DDBC9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solidFill>
                  <a:srgbClr val="DDBC96"/>
                </a:solidFill>
                <a:latin typeface="微软雅黑" panose="020B0503020204020204" pitchFamily="34" charset="-122"/>
                <a:ea typeface="微软雅黑" panose="020B0503020204020204" pitchFamily="34" charset="-122"/>
                <a:cs typeface="微软雅黑" panose="020B0503020204020204" pitchFamily="34" charset="-122"/>
              </a:rPr>
              <a:t>绘制</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每日故宫V2.0 (3)"/>
          <p:cNvPicPr>
            <a:picLocks noChangeAspect="1"/>
          </p:cNvPicPr>
          <p:nvPr/>
        </p:nvPicPr>
        <p:blipFill>
          <a:blip r:embed="rId2"/>
          <a:srcRect r="7453" b="6891"/>
          <a:stretch>
            <a:fillRect/>
          </a:stretch>
        </p:blipFill>
        <p:spPr>
          <a:xfrm>
            <a:off x="-28575" y="-38735"/>
            <a:ext cx="12226925" cy="6920230"/>
          </a:xfrm>
          <a:prstGeom prst="rect">
            <a:avLst/>
          </a:prstGeom>
        </p:spPr>
      </p:pic>
      <p:sp>
        <p:nvSpPr>
          <p:cNvPr id="2" name="矩形 1"/>
          <p:cNvSpPr/>
          <p:nvPr/>
        </p:nvSpPr>
        <p:spPr>
          <a:xfrm>
            <a:off x="-29845" y="2607310"/>
            <a:ext cx="12216765" cy="4274185"/>
          </a:xfrm>
          <a:prstGeom prst="rect">
            <a:avLst/>
          </a:prstGeom>
          <a:solidFill>
            <a:srgbClr val="C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a:latin typeface="微软雅黑" panose="020B0503020204020204" pitchFamily="34" charset="-122"/>
              <a:ea typeface="微软雅黑" panose="020B0503020204020204" pitchFamily="34" charset="-122"/>
            </a:endParaRPr>
          </a:p>
        </p:txBody>
      </p:sp>
      <p:sp>
        <p:nvSpPr>
          <p:cNvPr id="8" name="矩形 7"/>
          <p:cNvSpPr/>
          <p:nvPr/>
        </p:nvSpPr>
        <p:spPr>
          <a:xfrm>
            <a:off x="742315" y="3470275"/>
            <a:ext cx="2591435" cy="1016635"/>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课程设置</a:t>
            </a:r>
          </a:p>
        </p:txBody>
      </p:sp>
      <p:sp>
        <p:nvSpPr>
          <p:cNvPr id="9" name="矩形 8"/>
          <p:cNvSpPr/>
          <p:nvPr/>
        </p:nvSpPr>
        <p:spPr>
          <a:xfrm>
            <a:off x="3471545" y="3470275"/>
            <a:ext cx="2591435" cy="1017270"/>
          </a:xfrm>
          <a:prstGeom prst="rect">
            <a:avLst/>
          </a:prstGeom>
          <a:noFill/>
          <a:ln>
            <a:solidFill>
              <a:srgbClr val="DDBC96"/>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DBC96"/>
                </a:solidFill>
              </a:rPr>
              <a:t>美丽外大</a:t>
            </a:r>
          </a:p>
        </p:txBody>
      </p:sp>
      <p:sp>
        <p:nvSpPr>
          <p:cNvPr id="10" name="矩形 9"/>
          <p:cNvSpPr/>
          <p:nvPr/>
        </p:nvSpPr>
        <p:spPr>
          <a:xfrm>
            <a:off x="6190615" y="3469640"/>
            <a:ext cx="2592070" cy="1017270"/>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师资队伍</a:t>
            </a:r>
          </a:p>
        </p:txBody>
      </p:sp>
      <p:sp>
        <p:nvSpPr>
          <p:cNvPr id="11" name="矩形 10"/>
          <p:cNvSpPr/>
          <p:nvPr/>
        </p:nvSpPr>
        <p:spPr>
          <a:xfrm>
            <a:off x="8911590" y="3470910"/>
            <a:ext cx="2592705" cy="1016635"/>
          </a:xfrm>
          <a:prstGeom prst="rect">
            <a:avLst/>
          </a:prstGeom>
          <a:noFill/>
          <a:ln>
            <a:solidFill>
              <a:srgbClr val="D47D62"/>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47D62"/>
                </a:solidFill>
              </a:rPr>
              <a:t>申请流程</a:t>
            </a:r>
          </a:p>
        </p:txBody>
      </p:sp>
      <p:sp>
        <p:nvSpPr>
          <p:cNvPr id="3" name="矩形 2"/>
          <p:cNvSpPr/>
          <p:nvPr/>
        </p:nvSpPr>
        <p:spPr>
          <a:xfrm>
            <a:off x="742315" y="4451350"/>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40155" y="4542155"/>
            <a:ext cx="1595120" cy="337185"/>
          </a:xfrm>
          <a:prstGeom prst="rect">
            <a:avLst/>
          </a:prstGeom>
          <a:noFill/>
        </p:spPr>
        <p:txBody>
          <a:bodyPr wrap="none" rtlCol="0" anchor="t">
            <a:spAutoFit/>
          </a:bodyPr>
          <a:lstStyle/>
          <a:p>
            <a:r>
              <a:rPr lang="en-US" sz="1600" b="1" dirty="0">
                <a:solidFill>
                  <a:srgbClr val="C45836"/>
                </a:solidFill>
                <a:latin typeface="微软雅黑" panose="020B0503020204020204" pitchFamily="34" charset="-122"/>
                <a:ea typeface="微软雅黑" panose="020B0503020204020204" pitchFamily="34" charset="-122"/>
                <a:sym typeface="+mn-ea"/>
              </a:rPr>
              <a:t>CURRICULUM</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16" name="矩形 15"/>
          <p:cNvSpPr/>
          <p:nvPr/>
        </p:nvSpPr>
        <p:spPr>
          <a:xfrm>
            <a:off x="3471545" y="4454525"/>
            <a:ext cx="2591435" cy="512445"/>
          </a:xfrm>
          <a:prstGeom prst="rect">
            <a:avLst/>
          </a:prstGeom>
          <a:solidFill>
            <a:srgbClr val="DDBC96"/>
          </a:solidFill>
          <a:ln>
            <a:solidFill>
              <a:srgbClr val="DD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587751" y="4538980"/>
            <a:ext cx="2324752" cy="338554"/>
          </a:xfrm>
          <a:prstGeom prst="rect">
            <a:avLst/>
          </a:prstGeom>
          <a:noFill/>
        </p:spPr>
        <p:txBody>
          <a:bodyPr wrap="square" rtlCol="0" anchor="t">
            <a:spAutoFit/>
          </a:bodyPr>
          <a:lstStyle/>
          <a:p>
            <a:pPr algn="ctr"/>
            <a:r>
              <a:rPr lang="en-US" sz="1600" b="1" dirty="0">
                <a:solidFill>
                  <a:srgbClr val="C45836"/>
                </a:solidFill>
                <a:latin typeface="微软雅黑" panose="020B0503020204020204" pitchFamily="34" charset="-122"/>
                <a:ea typeface="微软雅黑" panose="020B0503020204020204" pitchFamily="34" charset="-122"/>
                <a:sym typeface="+mn-ea"/>
              </a:rPr>
              <a:t>BEAUTIFUL TFSU</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19" name="矩形 18"/>
          <p:cNvSpPr/>
          <p:nvPr/>
        </p:nvSpPr>
        <p:spPr>
          <a:xfrm>
            <a:off x="6190615" y="4454525"/>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943090" y="4556760"/>
            <a:ext cx="1086485" cy="337185"/>
          </a:xfrm>
          <a:prstGeom prst="rect">
            <a:avLst/>
          </a:prstGeom>
          <a:noFill/>
        </p:spPr>
        <p:txBody>
          <a:bodyPr wrap="none" rtlCol="0" anchor="t">
            <a:spAutoFit/>
          </a:bodyPr>
          <a:lstStyle/>
          <a:p>
            <a:r>
              <a:rPr lang="en-US" sz="1600" b="1" dirty="0">
                <a:solidFill>
                  <a:srgbClr val="C45836"/>
                </a:solidFill>
                <a:latin typeface="微软雅黑" panose="020B0503020204020204" pitchFamily="34" charset="-122"/>
                <a:ea typeface="微软雅黑" panose="020B0503020204020204" pitchFamily="34" charset="-122"/>
                <a:sym typeface="+mn-ea"/>
              </a:rPr>
              <a:t>FACULTY</a:t>
            </a:r>
            <a:endParaRPr lang="en-US" altLang="en-US" sz="1600" b="1" dirty="0">
              <a:solidFill>
                <a:srgbClr val="C45836"/>
              </a:solidFill>
              <a:latin typeface="微软雅黑" panose="020B0503020204020204" pitchFamily="34" charset="-122"/>
              <a:ea typeface="微软雅黑" panose="020B0503020204020204" pitchFamily="34" charset="-122"/>
              <a:sym typeface="+mn-ea"/>
            </a:endParaRPr>
          </a:p>
        </p:txBody>
      </p:sp>
      <p:sp>
        <p:nvSpPr>
          <p:cNvPr id="21" name="矩形 20"/>
          <p:cNvSpPr/>
          <p:nvPr/>
        </p:nvSpPr>
        <p:spPr>
          <a:xfrm>
            <a:off x="8912860" y="4451350"/>
            <a:ext cx="2591435" cy="512445"/>
          </a:xfrm>
          <a:prstGeom prst="rect">
            <a:avLst/>
          </a:prstGeom>
          <a:solidFill>
            <a:srgbClr val="D47D62"/>
          </a:solidFill>
          <a:ln>
            <a:solidFill>
              <a:srgbClr val="D47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9065895" y="4565650"/>
            <a:ext cx="2286000" cy="306705"/>
          </a:xfrm>
          <a:prstGeom prst="rect">
            <a:avLst/>
          </a:prstGeom>
          <a:noFill/>
        </p:spPr>
        <p:txBody>
          <a:bodyPr wrap="none" rtlCol="0" anchor="t">
            <a:spAutoFit/>
          </a:bodyPr>
          <a:lstStyle/>
          <a:p>
            <a:r>
              <a:rPr lang="en-US" sz="1400" b="1" dirty="0">
                <a:solidFill>
                  <a:srgbClr val="C45836"/>
                </a:solidFill>
                <a:latin typeface="微软雅黑" panose="020B0503020204020204" pitchFamily="34" charset="-122"/>
                <a:ea typeface="微软雅黑" panose="020B0503020204020204" pitchFamily="34" charset="-122"/>
                <a:sym typeface="+mn-ea"/>
              </a:rPr>
              <a:t>APPLICATION PROCESS</a:t>
            </a:r>
            <a:endParaRPr lang="en-US" altLang="en-US" sz="1400" b="1" dirty="0">
              <a:solidFill>
                <a:srgbClr val="C45836"/>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E:\Desktop\86d7180d1ffe452f8233729c6c108748.jpeg86d7180d1ffe452f8233729c6c108748"/>
          <p:cNvPicPr>
            <a:picLocks noChangeAspect="1" noChangeArrowheads="1"/>
          </p:cNvPicPr>
          <p:nvPr/>
        </p:nvPicPr>
        <p:blipFill rotWithShape="1">
          <a:blip r:embed="rId3">
            <a:grayscl/>
            <a:lum bright="6000" contrast="36000"/>
          </a:blip>
          <a:srcRect/>
          <a:stretch>
            <a:fillRect/>
          </a:stretch>
        </p:blipFill>
        <p:spPr bwMode="auto">
          <a:xfrm>
            <a:off x="597535" y="1471930"/>
            <a:ext cx="6578600" cy="3914140"/>
          </a:xfrm>
          <a:prstGeom prst="rect">
            <a:avLst/>
          </a:prstGeom>
        </p:spPr>
      </p:pic>
      <p:sp>
        <p:nvSpPr>
          <p:cNvPr id="4" name="矩形 3"/>
          <p:cNvSpPr/>
          <p:nvPr/>
        </p:nvSpPr>
        <p:spPr>
          <a:xfrm>
            <a:off x="7303135" y="1471930"/>
            <a:ext cx="4343400" cy="3914140"/>
          </a:xfrm>
          <a:prstGeom prst="rect">
            <a:avLst/>
          </a:prstGeom>
          <a:solidFill>
            <a:srgbClr val="C45836"/>
          </a:solidFill>
          <a:ln>
            <a:solidFill>
              <a:srgbClr val="C45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348470" y="1757680"/>
            <a:ext cx="2080895" cy="1753235"/>
          </a:xfrm>
          <a:prstGeom prst="rect">
            <a:avLst/>
          </a:prstGeom>
          <a:noFill/>
        </p:spPr>
        <p:txBody>
          <a:bodyPr wrap="square" rtlCol="0" anchor="t">
            <a:spAutoFit/>
          </a:bodyPr>
          <a:lstStyle/>
          <a:p>
            <a:pPr>
              <a:lnSpc>
                <a:spcPct val="150000"/>
              </a:lnSpc>
            </a:pPr>
            <a:r>
              <a:rPr lang="zh-CN" altLang="en-US" sz="1200" b="1" noProof="0" dirty="0">
                <a:ln>
                  <a:noFill/>
                </a:ln>
                <a:solidFill>
                  <a:srgbClr val="DDBC96"/>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天津外国语大</a:t>
            </a:r>
            <a:r>
              <a:rPr lang="zh-CN" altLang="en-US" sz="1200" b="1" dirty="0">
                <a:solidFill>
                  <a:srgbClr val="DDBC96"/>
                </a:solidFill>
                <a:latin typeface="微软雅黑" panose="020B0503020204020204" pitchFamily="34" charset="-122"/>
                <a:ea typeface="微软雅黑" panose="020B0503020204020204" pitchFamily="34" charset="-122"/>
                <a:cs typeface="微软雅黑" panose="020B0503020204020204" pitchFamily="34" charset="-122"/>
                <a:sym typeface="+mn-ea"/>
              </a:rPr>
              <a:t>学建于1921年，是天津市一所外语语种齐全，文学、经济学、管理学、法学、教育学、艺术学、工学等多学科</a:t>
            </a:r>
            <a:r>
              <a:rPr lang="zh-CN" altLang="en-US" sz="1200" b="1" noProof="0" dirty="0">
                <a:ln>
                  <a:noFill/>
                </a:ln>
                <a:solidFill>
                  <a:srgbClr val="DDBC96"/>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协调发展的天津市属重点院校。</a:t>
            </a:r>
          </a:p>
        </p:txBody>
      </p:sp>
      <p:sp>
        <p:nvSpPr>
          <p:cNvPr id="6" name="文本框 5"/>
          <p:cNvSpPr txBox="1"/>
          <p:nvPr/>
        </p:nvSpPr>
        <p:spPr>
          <a:xfrm>
            <a:off x="7606665" y="3899535"/>
            <a:ext cx="3714750" cy="1384995"/>
          </a:xfrm>
          <a:prstGeom prst="rect">
            <a:avLst/>
          </a:prstGeom>
          <a:noFill/>
        </p:spPr>
        <p:txBody>
          <a:bodyPr wrap="square" rtlCol="0" anchor="t">
            <a:spAutoFit/>
          </a:bodyPr>
          <a:lstStyle/>
          <a:p>
            <a:pPr algn="l"/>
            <a:r>
              <a:rPr lang="en-US" altLang="zh-CN" sz="1200" b="1" dirty="0">
                <a:solidFill>
                  <a:srgbClr val="DDBC96"/>
                </a:solidFill>
                <a:latin typeface="微软雅黑" panose="020B0503020204020204" pitchFamily="34" charset="-122"/>
                <a:ea typeface="微软雅黑" panose="020B0503020204020204" pitchFamily="34" charset="-122"/>
                <a:sym typeface="+mn-ea"/>
              </a:rPr>
              <a:t>Established in 1921, Tianjin Foreign Studies University is a key university in Tianjin, with </a:t>
            </a:r>
          </a:p>
          <a:p>
            <a:pPr algn="l"/>
            <a:r>
              <a:rPr lang="en-US" altLang="zh-CN" sz="1200" b="1" dirty="0">
                <a:solidFill>
                  <a:srgbClr val="DDBC96"/>
                </a:solidFill>
                <a:latin typeface="微软雅黑" panose="020B0503020204020204" pitchFamily="34" charset="-122"/>
                <a:ea typeface="微软雅黑" panose="020B0503020204020204" pitchFamily="34" charset="-122"/>
                <a:sym typeface="+mn-ea"/>
              </a:rPr>
              <a:t>a complete range of foreign languages, literature, economics, management, law, education, art, engineering and other coordinated developments of multifaceted disciplines.</a:t>
            </a:r>
            <a:endParaRPr lang="zh-CN" altLang="en-US" sz="1200" b="1" dirty="0"/>
          </a:p>
        </p:txBody>
      </p:sp>
      <p:sp>
        <p:nvSpPr>
          <p:cNvPr id="9" name="矩形 8"/>
          <p:cNvSpPr/>
          <p:nvPr/>
        </p:nvSpPr>
        <p:spPr>
          <a:xfrm>
            <a:off x="7654925" y="1864995"/>
            <a:ext cx="1612265" cy="1538605"/>
          </a:xfrm>
          <a:prstGeom prst="rect">
            <a:avLst/>
          </a:prstGeom>
          <a:noFill/>
          <a:ln>
            <a:solidFill>
              <a:srgbClr val="DDBC96"/>
            </a:solidFill>
          </a:ln>
          <a:extLst>
            <a:ext uri="{909E8E84-426E-40DD-AFC4-6F175D3DCCD1}">
              <a14:hiddenFill xmlns:a14="http://schemas.microsoft.com/office/drawing/2010/main">
                <a:solidFill>
                  <a:srgbClr val="DDBC9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a:solidFill>
                  <a:srgbClr val="DDBC96"/>
                </a:solidFill>
              </a:rPr>
              <a:t>美丽外大</a:t>
            </a:r>
          </a:p>
        </p:txBody>
      </p:sp>
      <p:sp>
        <p:nvSpPr>
          <p:cNvPr id="7" name="文本框 6"/>
          <p:cNvSpPr txBox="1"/>
          <p:nvPr/>
        </p:nvSpPr>
        <p:spPr>
          <a:xfrm>
            <a:off x="7606665" y="3510915"/>
            <a:ext cx="2297356" cy="368300"/>
          </a:xfrm>
          <a:prstGeom prst="rect">
            <a:avLst/>
          </a:prstGeom>
          <a:noFill/>
        </p:spPr>
        <p:txBody>
          <a:bodyPr wrap="square" rtlCol="0" anchor="t">
            <a:spAutoFit/>
          </a:bodyPr>
          <a:lstStyle/>
          <a:p>
            <a:pPr algn="dist"/>
            <a:r>
              <a:rPr lang="en-US" b="1" dirty="0">
                <a:solidFill>
                  <a:srgbClr val="DDBC96"/>
                </a:solidFill>
                <a:latin typeface="微软雅黑" panose="020B0503020204020204" pitchFamily="34" charset="-122"/>
                <a:ea typeface="微软雅黑" panose="020B0503020204020204" pitchFamily="34" charset="-122"/>
                <a:sym typeface="+mn-ea"/>
              </a:rPr>
              <a:t>BEAUTIFUL TFSU</a:t>
            </a:r>
            <a:endParaRPr lang="en-US" altLang="en-US" b="1" dirty="0">
              <a:solidFill>
                <a:srgbClr val="DDBC96"/>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15.5905511811025,&quot;width&quot;:2715.5905511811025}"/>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15.5905511811025,&quot;width&quot;:2715.5905511811025}"/>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15.5905511811025,&quot;width&quot;:2715.5905511811025}"/>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1232</Words>
  <Application>Microsoft Office PowerPoint</Application>
  <PresentationFormat>Szélesvásznú</PresentationFormat>
  <Paragraphs>148</Paragraphs>
  <Slides>16</Slides>
  <Notes>5</Notes>
  <HiddenSlides>0</HiddenSlides>
  <MMClips>0</MMClips>
  <ScaleCrop>false</ScaleCrop>
  <HeadingPairs>
    <vt:vector size="6" baseType="variant">
      <vt:variant>
        <vt:lpstr>Használt betűtípusok</vt:lpstr>
      </vt:variant>
      <vt:variant>
        <vt:i4>9</vt:i4>
      </vt:variant>
      <vt:variant>
        <vt:lpstr>Téma</vt:lpstr>
      </vt:variant>
      <vt:variant>
        <vt:i4>1</vt:i4>
      </vt:variant>
      <vt:variant>
        <vt:lpstr>Diacímek</vt:lpstr>
      </vt:variant>
      <vt:variant>
        <vt:i4>16</vt:i4>
      </vt:variant>
    </vt:vector>
  </HeadingPairs>
  <TitlesOfParts>
    <vt:vector size="26" baseType="lpstr">
      <vt:lpstr>微软雅黑</vt:lpstr>
      <vt:lpstr>宋体</vt:lpstr>
      <vt:lpstr>TypeLand 康熙字典體試用版</vt:lpstr>
      <vt:lpstr>文悦古典明朝体 (非商业使用) W5</vt:lpstr>
      <vt:lpstr>Arial</vt:lpstr>
      <vt:lpstr>Calibri</vt:lpstr>
      <vt:lpstr>Segoe UI Black</vt:lpstr>
      <vt:lpstr>Times New Roman</vt:lpstr>
      <vt:lpstr>Wingdings</vt:lpstr>
      <vt:lpstr>Office 主题​​</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user</dc:creator>
  <cp:lastModifiedBy>user</cp:lastModifiedBy>
  <cp:revision>171</cp:revision>
  <dcterms:created xsi:type="dcterms:W3CDTF">2019-06-19T02:08:00Z</dcterms:created>
  <dcterms:modified xsi:type="dcterms:W3CDTF">2021-01-04T07:31:11Z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